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4" r:id="rId2"/>
    <p:sldId id="266" r:id="rId3"/>
    <p:sldId id="297" r:id="rId4"/>
    <p:sldId id="274" r:id="rId5"/>
    <p:sldId id="291" r:id="rId6"/>
    <p:sldId id="292" r:id="rId7"/>
    <p:sldId id="289" r:id="rId8"/>
    <p:sldId id="281" r:id="rId9"/>
    <p:sldId id="282" r:id="rId10"/>
    <p:sldId id="283" r:id="rId11"/>
    <p:sldId id="296" r:id="rId12"/>
    <p:sldId id="285" r:id="rId13"/>
    <p:sldId id="286" r:id="rId14"/>
    <p:sldId id="268" r:id="rId15"/>
    <p:sldId id="287" r:id="rId16"/>
    <p:sldId id="272"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Chirwa" initials="BC" lastIdx="3" clrIdx="0">
    <p:extLst>
      <p:ext uri="{19B8F6BF-5375-455C-9EA6-DF929625EA0E}">
        <p15:presenceInfo xmlns:p15="http://schemas.microsoft.com/office/powerpoint/2012/main" userId="S-1-5-21-1544010498-3196710359-1027547560-18253" providerId="AD"/>
      </p:ext>
    </p:extLst>
  </p:cmAuthor>
  <p:cmAuthor id="2" name="Ntombi Sigwebela" initials="NS" lastIdx="6" clrIdx="1">
    <p:extLst>
      <p:ext uri="{19B8F6BF-5375-455C-9EA6-DF929625EA0E}">
        <p15:presenceInfo xmlns:p15="http://schemas.microsoft.com/office/powerpoint/2012/main" userId="S-1-5-21-1544010498-3196710359-1027547560-13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29"/>
    <a:srgbClr val="ED1C24"/>
    <a:srgbClr val="0099D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9" autoAdjust="0"/>
    <p:restoredTop sz="88139" autoAdjust="0"/>
  </p:normalViewPr>
  <p:slideViewPr>
    <p:cSldViewPr snapToGrid="0" snapToObjects="1">
      <p:cViewPr varScale="1">
        <p:scale>
          <a:sx n="60" d="100"/>
          <a:sy n="60" d="100"/>
        </p:scale>
        <p:origin x="171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4728" y="20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spc="0" baseline="0">
                <a:solidFill>
                  <a:srgbClr val="C00000"/>
                </a:solidFill>
                <a:latin typeface="Raleway" panose="020B0503030101060003"/>
                <a:ea typeface="+mn-ea"/>
                <a:cs typeface="+mn-cs"/>
              </a:defRPr>
            </a:pPr>
            <a:r>
              <a:rPr lang="en-US" sz="2400" b="1" dirty="0">
                <a:solidFill>
                  <a:srgbClr val="C00000"/>
                </a:solidFill>
              </a:rPr>
              <a:t>WORK/ACTIVITIES FOREGONE TO ACCESS MEDICATION AT THE FACILITY BY PATIENTS IN THE FACILITY ARM VS PATIENTS WHO JOINED CARGS</a:t>
            </a:r>
          </a:p>
        </c:rich>
      </c:tx>
      <c:layout>
        <c:manualLayout>
          <c:xMode val="edge"/>
          <c:yMode val="edge"/>
          <c:x val="0.12217733068295986"/>
          <c:y val="0"/>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srgbClr val="C00000"/>
              </a:solidFill>
              <a:latin typeface="Raleway" panose="020B0503030101060003"/>
              <a:ea typeface="+mn-ea"/>
              <a:cs typeface="+mn-cs"/>
            </a:defRPr>
          </a:pPr>
          <a:endParaRPr lang="en-US"/>
        </a:p>
      </c:txPr>
    </c:title>
    <c:autoTitleDeleted val="0"/>
    <c:plotArea>
      <c:layout>
        <c:manualLayout>
          <c:layoutTarget val="inner"/>
          <c:xMode val="edge"/>
          <c:yMode val="edge"/>
          <c:x val="9.0161234738820678E-2"/>
          <c:y val="0.19785382313801123"/>
          <c:w val="0.88877685352286184"/>
          <c:h val="0.63888960744281353"/>
        </c:manualLayout>
      </c:layout>
      <c:barChart>
        <c:barDir val="col"/>
        <c:grouping val="clustered"/>
        <c:varyColors val="0"/>
        <c:ser>
          <c:idx val="0"/>
          <c:order val="0"/>
          <c:tx>
            <c:strRef>
              <c:f>Sheet1!$C$1</c:f>
              <c:strCache>
                <c:ptCount val="1"/>
                <c:pt idx="0">
                  <c:v>Facility Patients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aleway" panose="020B0503030101060003"/>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Sheet1!$B$2:$B$9</c:f>
              <c:strCache>
                <c:ptCount val="8"/>
                <c:pt idx="0">
                  <c:v>Farming</c:v>
                </c:pt>
                <c:pt idx="1">
                  <c:v>Household Chores</c:v>
                </c:pt>
                <c:pt idx="2">
                  <c:v>Working</c:v>
                </c:pt>
                <c:pt idx="3">
                  <c:v>Selling Artefacts</c:v>
                </c:pt>
                <c:pt idx="4">
                  <c:v>Gold Panning</c:v>
                </c:pt>
                <c:pt idx="5">
                  <c:v>Doing nothing</c:v>
                </c:pt>
                <c:pt idx="6">
                  <c:v>Herding Cattle</c:v>
                </c:pt>
                <c:pt idx="7">
                  <c:v>At School</c:v>
                </c:pt>
              </c:strCache>
            </c:strRef>
          </c:cat>
          <c:val>
            <c:numRef>
              <c:f>Sheet1!$C$2:$C$9</c:f>
              <c:numCache>
                <c:formatCode>General</c:formatCode>
                <c:ptCount val="8"/>
                <c:pt idx="0">
                  <c:v>124</c:v>
                </c:pt>
                <c:pt idx="1">
                  <c:v>75</c:v>
                </c:pt>
                <c:pt idx="2">
                  <c:v>67</c:v>
                </c:pt>
                <c:pt idx="3">
                  <c:v>30</c:v>
                </c:pt>
                <c:pt idx="4">
                  <c:v>1</c:v>
                </c:pt>
                <c:pt idx="5">
                  <c:v>18</c:v>
                </c:pt>
                <c:pt idx="6">
                  <c:v>2</c:v>
                </c:pt>
                <c:pt idx="7">
                  <c:v>1</c:v>
                </c:pt>
              </c:numCache>
            </c:numRef>
          </c:val>
          <c:extLst>
            <c:ext xmlns:c16="http://schemas.microsoft.com/office/drawing/2014/chart" uri="{C3380CC4-5D6E-409C-BE32-E72D297353CC}">
              <c16:uniqueId val="{00000000-E073-4630-873D-609153676D5C}"/>
            </c:ext>
          </c:extLst>
        </c:ser>
        <c:ser>
          <c:idx val="1"/>
          <c:order val="1"/>
          <c:tx>
            <c:strRef>
              <c:f>Sheet1!$D$1</c:f>
              <c:strCache>
                <c:ptCount val="1"/>
                <c:pt idx="0">
                  <c:v>CARG Patients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aleway" panose="020B0503030101060003"/>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Sheet1!$B$2:$B$9</c:f>
              <c:strCache>
                <c:ptCount val="8"/>
                <c:pt idx="0">
                  <c:v>Farming</c:v>
                </c:pt>
                <c:pt idx="1">
                  <c:v>Household Chores</c:v>
                </c:pt>
                <c:pt idx="2">
                  <c:v>Working</c:v>
                </c:pt>
                <c:pt idx="3">
                  <c:v>Selling Artefacts</c:v>
                </c:pt>
                <c:pt idx="4">
                  <c:v>Gold Panning</c:v>
                </c:pt>
                <c:pt idx="5">
                  <c:v>Doing nothing</c:v>
                </c:pt>
                <c:pt idx="6">
                  <c:v>Herding Cattle</c:v>
                </c:pt>
                <c:pt idx="7">
                  <c:v>At School</c:v>
                </c:pt>
              </c:strCache>
            </c:strRef>
          </c:cat>
          <c:val>
            <c:numRef>
              <c:f>Sheet1!$D$2:$D$9</c:f>
              <c:numCache>
                <c:formatCode>General</c:formatCode>
                <c:ptCount val="8"/>
                <c:pt idx="0">
                  <c:v>189</c:v>
                </c:pt>
                <c:pt idx="1">
                  <c:v>79</c:v>
                </c:pt>
                <c:pt idx="2">
                  <c:v>35</c:v>
                </c:pt>
                <c:pt idx="3">
                  <c:v>60</c:v>
                </c:pt>
                <c:pt idx="4">
                  <c:v>34</c:v>
                </c:pt>
                <c:pt idx="5">
                  <c:v>9</c:v>
                </c:pt>
                <c:pt idx="6">
                  <c:v>5</c:v>
                </c:pt>
                <c:pt idx="7">
                  <c:v>11</c:v>
                </c:pt>
              </c:numCache>
            </c:numRef>
          </c:val>
          <c:extLst>
            <c:ext xmlns:c16="http://schemas.microsoft.com/office/drawing/2014/chart" uri="{C3380CC4-5D6E-409C-BE32-E72D297353CC}">
              <c16:uniqueId val="{00000001-E073-4630-873D-609153676D5C}"/>
            </c:ext>
          </c:extLst>
        </c:ser>
        <c:dLbls>
          <c:dLblPos val="outEnd"/>
          <c:showLegendKey val="0"/>
          <c:showVal val="1"/>
          <c:showCatName val="0"/>
          <c:showSerName val="0"/>
          <c:showPercent val="0"/>
          <c:showBubbleSize val="0"/>
        </c:dLbls>
        <c:gapWidth val="219"/>
        <c:overlap val="-27"/>
        <c:axId val="563279368"/>
        <c:axId val="563276744"/>
      </c:barChart>
      <c:catAx>
        <c:axId val="56327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a:ea typeface="+mn-ea"/>
                <a:cs typeface="+mn-cs"/>
              </a:defRPr>
            </a:pPr>
            <a:endParaRPr lang="en-US"/>
          </a:p>
        </c:txPr>
        <c:crossAx val="563276744"/>
        <c:crosses val="autoZero"/>
        <c:auto val="1"/>
        <c:lblAlgn val="ctr"/>
        <c:lblOffset val="100"/>
        <c:noMultiLvlLbl val="0"/>
      </c:catAx>
      <c:valAx>
        <c:axId val="56327674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a:ea typeface="+mn-ea"/>
                    <a:cs typeface="+mn-cs"/>
                  </a:defRPr>
                </a:pPr>
                <a:r>
                  <a:rPr lang="en-US" sz="1400"/>
                  <a:t>Number of Patients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a:ea typeface="+mn-ea"/>
                <a:cs typeface="+mn-cs"/>
              </a:defRPr>
            </a:pPr>
            <a:endParaRPr lang="en-US"/>
          </a:p>
        </c:txPr>
        <c:crossAx val="563279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a:ea typeface="+mn-ea"/>
              <a:cs typeface="+mn-cs"/>
            </a:defRPr>
          </a:pPr>
          <a:endParaRPr lang="en-US"/>
        </a:p>
      </c:txPr>
    </c:legend>
    <c:plotVisOnly val="1"/>
    <c:dispBlanksAs val="gap"/>
    <c:showDLblsOverMax val="0"/>
  </c:chart>
  <c:spPr>
    <a:noFill/>
    <a:ln>
      <a:noFill/>
    </a:ln>
    <a:effectLst/>
  </c:spPr>
  <c:txPr>
    <a:bodyPr/>
    <a:lstStyle/>
    <a:p>
      <a:pPr>
        <a:defRPr>
          <a:latin typeface="Raleway" panose="020B0503030101060003"/>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rgbClr val="C00000"/>
                </a:solidFill>
                <a:latin typeface="Raleway" panose="020B0503030101060003"/>
                <a:ea typeface="+mn-ea"/>
                <a:cs typeface="+mn-cs"/>
              </a:defRPr>
            </a:pPr>
            <a:r>
              <a:rPr lang="en-US" sz="2400" b="1" dirty="0">
                <a:solidFill>
                  <a:srgbClr val="C00000"/>
                </a:solidFill>
              </a:rPr>
              <a:t>MODES OF TRANSPORT TO THE CLINIC BY URBAN &amp; RURAL PATIENTS</a:t>
            </a:r>
          </a:p>
        </c:rich>
      </c:tx>
      <c:layout>
        <c:manualLayout>
          <c:xMode val="edge"/>
          <c:yMode val="edge"/>
          <c:x val="0.12465232047285184"/>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C00000"/>
              </a:solidFill>
              <a:latin typeface="Raleway" panose="020B0503030101060003"/>
              <a:ea typeface="+mn-ea"/>
              <a:cs typeface="+mn-cs"/>
            </a:defRPr>
          </a:pPr>
          <a:endParaRPr lang="en-US"/>
        </a:p>
      </c:txPr>
    </c:title>
    <c:autoTitleDeleted val="0"/>
    <c:plotArea>
      <c:layout>
        <c:manualLayout>
          <c:layoutTarget val="inner"/>
          <c:xMode val="edge"/>
          <c:yMode val="edge"/>
          <c:x val="8.7217405106503429E-2"/>
          <c:y val="0.12165665198811254"/>
          <c:w val="0.87974555160484569"/>
          <c:h val="0.70671892479849263"/>
        </c:manualLayout>
      </c:layout>
      <c:barChart>
        <c:barDir val="col"/>
        <c:grouping val="clustered"/>
        <c:varyColors val="0"/>
        <c:ser>
          <c:idx val="0"/>
          <c:order val="0"/>
          <c:tx>
            <c:strRef>
              <c:f>'[Chart in Microsoft PowerPoint]Sheet2'!$E$5</c:f>
              <c:strCache>
                <c:ptCount val="1"/>
                <c:pt idx="0">
                  <c:v>Rural</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800" b="0" i="0" u="none" strike="noStrike" kern="1200" baseline="0">
                    <a:solidFill>
                      <a:schemeClr val="tx1">
                        <a:lumMod val="75000"/>
                        <a:lumOff val="25000"/>
                      </a:schemeClr>
                    </a:solidFill>
                    <a:latin typeface="Raleway" panose="020B05030301010600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PowerPoint]Sheet2'!$D$6:$D$10</c:f>
              <c:strCache>
                <c:ptCount val="5"/>
                <c:pt idx="0">
                  <c:v>Bus/Taxi</c:v>
                </c:pt>
                <c:pt idx="1">
                  <c:v>Bicycle</c:v>
                </c:pt>
                <c:pt idx="2">
                  <c:v>Scotch Cart</c:v>
                </c:pt>
                <c:pt idx="3">
                  <c:v>Walk</c:v>
                </c:pt>
                <c:pt idx="4">
                  <c:v>Own Transport</c:v>
                </c:pt>
              </c:strCache>
            </c:strRef>
          </c:cat>
          <c:val>
            <c:numRef>
              <c:f>'[Chart in Microsoft PowerPoint]Sheet2'!$E$6:$E$10</c:f>
              <c:numCache>
                <c:formatCode>0%</c:formatCode>
                <c:ptCount val="5"/>
                <c:pt idx="0">
                  <c:v>0.18900343642611683</c:v>
                </c:pt>
                <c:pt idx="1">
                  <c:v>2.9209621993127148E-2</c:v>
                </c:pt>
                <c:pt idx="2">
                  <c:v>1.7182130584192441E-2</c:v>
                </c:pt>
                <c:pt idx="3">
                  <c:v>0.76288659793814428</c:v>
                </c:pt>
                <c:pt idx="4">
                  <c:v>1.718213058419244E-3</c:v>
                </c:pt>
              </c:numCache>
            </c:numRef>
          </c:val>
          <c:extLst>
            <c:ext xmlns:c16="http://schemas.microsoft.com/office/drawing/2014/chart" uri="{C3380CC4-5D6E-409C-BE32-E72D297353CC}">
              <c16:uniqueId val="{00000000-94D0-4327-B2CE-6082D44D1B59}"/>
            </c:ext>
          </c:extLst>
        </c:ser>
        <c:ser>
          <c:idx val="1"/>
          <c:order val="1"/>
          <c:tx>
            <c:strRef>
              <c:f>'[Chart in Microsoft PowerPoint]Sheet2'!$F$5</c:f>
              <c:strCache>
                <c:ptCount val="1"/>
                <c:pt idx="0">
                  <c:v>Urban</c:v>
                </c:pt>
              </c:strCache>
            </c:strRef>
          </c:tx>
          <c:spPr>
            <a:solidFill>
              <a:srgbClr val="C00000"/>
            </a:solidFill>
            <a:ln>
              <a:noFill/>
            </a:ln>
            <a:effectLst/>
          </c:spPr>
          <c:invertIfNegative val="0"/>
          <c:dLbls>
            <c:spPr>
              <a:noFill/>
              <a:ln>
                <a:noFill/>
              </a:ln>
              <a:effectLst/>
            </c:spPr>
            <c:txPr>
              <a:bodyPr rot="5400000" spcFirstLastPara="1" vertOverflow="ellipsis" wrap="square" anchor="ctr" anchorCtr="1"/>
              <a:lstStyle/>
              <a:p>
                <a:pPr>
                  <a:defRPr sz="1800" b="0" i="0" u="none" strike="noStrike" kern="1200" baseline="0">
                    <a:solidFill>
                      <a:schemeClr val="tx1">
                        <a:lumMod val="75000"/>
                        <a:lumOff val="25000"/>
                      </a:schemeClr>
                    </a:solidFill>
                    <a:latin typeface="Raleway" panose="020B05030301010600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PowerPoint]Sheet2'!$D$6:$D$10</c:f>
              <c:strCache>
                <c:ptCount val="5"/>
                <c:pt idx="0">
                  <c:v>Bus/Taxi</c:v>
                </c:pt>
                <c:pt idx="1">
                  <c:v>Bicycle</c:v>
                </c:pt>
                <c:pt idx="2">
                  <c:v>Scotch Cart</c:v>
                </c:pt>
                <c:pt idx="3">
                  <c:v>Walk</c:v>
                </c:pt>
                <c:pt idx="4">
                  <c:v>Own Transport</c:v>
                </c:pt>
              </c:strCache>
            </c:strRef>
          </c:cat>
          <c:val>
            <c:numRef>
              <c:f>'[Chart in Microsoft PowerPoint]Sheet2'!$F$6:$F$10</c:f>
              <c:numCache>
                <c:formatCode>0%</c:formatCode>
                <c:ptCount val="5"/>
                <c:pt idx="0">
                  <c:v>0.38787878787878788</c:v>
                </c:pt>
                <c:pt idx="1">
                  <c:v>0</c:v>
                </c:pt>
                <c:pt idx="2">
                  <c:v>0</c:v>
                </c:pt>
                <c:pt idx="3">
                  <c:v>0.58181818181818179</c:v>
                </c:pt>
                <c:pt idx="4">
                  <c:v>3.0303030303030304E-2</c:v>
                </c:pt>
              </c:numCache>
            </c:numRef>
          </c:val>
          <c:extLst>
            <c:ext xmlns:c16="http://schemas.microsoft.com/office/drawing/2014/chart" uri="{C3380CC4-5D6E-409C-BE32-E72D297353CC}">
              <c16:uniqueId val="{00000001-94D0-4327-B2CE-6082D44D1B59}"/>
            </c:ext>
          </c:extLst>
        </c:ser>
        <c:dLbls>
          <c:showLegendKey val="0"/>
          <c:showVal val="1"/>
          <c:showCatName val="0"/>
          <c:showSerName val="0"/>
          <c:showPercent val="0"/>
          <c:showBubbleSize val="0"/>
        </c:dLbls>
        <c:gapWidth val="219"/>
        <c:axId val="560844240"/>
        <c:axId val="560844568"/>
      </c:barChart>
      <c:catAx>
        <c:axId val="56084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aleway" panose="020B0503030101060003"/>
                <a:ea typeface="+mn-ea"/>
                <a:cs typeface="+mn-cs"/>
              </a:defRPr>
            </a:pPr>
            <a:endParaRPr lang="en-US"/>
          </a:p>
        </c:txPr>
        <c:crossAx val="560844568"/>
        <c:crosses val="autoZero"/>
        <c:auto val="1"/>
        <c:lblAlgn val="ctr"/>
        <c:lblOffset val="100"/>
        <c:noMultiLvlLbl val="0"/>
      </c:catAx>
      <c:valAx>
        <c:axId val="56084456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aleway" panose="020B0503030101060003"/>
                <a:ea typeface="+mn-ea"/>
                <a:cs typeface="+mn-cs"/>
              </a:defRPr>
            </a:pPr>
            <a:endParaRPr lang="en-US"/>
          </a:p>
        </c:txPr>
        <c:crossAx val="560844240"/>
        <c:crosses val="autoZero"/>
        <c:crossBetween val="between"/>
      </c:valAx>
      <c:spPr>
        <a:noFill/>
        <a:ln>
          <a:noFill/>
        </a:ln>
        <a:effectLst/>
      </c:spPr>
    </c:plotArea>
    <c:legend>
      <c:legendPos val="b"/>
      <c:layout>
        <c:manualLayout>
          <c:xMode val="edge"/>
          <c:yMode val="edge"/>
          <c:x val="0.2891933808418819"/>
          <c:y val="0.88497302979863079"/>
          <c:w val="0.40277400674684943"/>
          <c:h val="4.794067644953472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Raleway" panose="020B0503030101060003"/>
              <a:ea typeface="+mn-ea"/>
              <a:cs typeface="+mn-cs"/>
            </a:defRPr>
          </a:pPr>
          <a:endParaRPr lang="en-US"/>
        </a:p>
      </c:txPr>
    </c:legend>
    <c:plotVisOnly val="1"/>
    <c:dispBlanksAs val="gap"/>
    <c:showDLblsOverMax val="0"/>
  </c:chart>
  <c:spPr>
    <a:noFill/>
    <a:ln>
      <a:noFill/>
    </a:ln>
    <a:effectLst/>
  </c:spPr>
  <c:txPr>
    <a:bodyPr/>
    <a:lstStyle/>
    <a:p>
      <a:pPr>
        <a:defRPr sz="1800">
          <a:latin typeface="Raleway" panose="020B0503030101060003"/>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0.09522</cdr:x>
      <cdr:y>0.16469</cdr:y>
    </cdr:from>
    <cdr:to>
      <cdr:x>0.19632</cdr:x>
      <cdr:y>0.93039</cdr:y>
    </cdr:to>
    <cdr:sp macro="" textlink="">
      <cdr:nvSpPr>
        <cdr:cNvPr id="2" name="Rectangle 1">
          <a:extLst xmlns:a="http://schemas.openxmlformats.org/drawingml/2006/main">
            <a:ext uri="{FF2B5EF4-FFF2-40B4-BE49-F238E27FC236}">
              <a16:creationId xmlns:a16="http://schemas.microsoft.com/office/drawing/2014/main" id="{98CA8103-DB7E-4487-AD79-DCD344FD1B35}"/>
            </a:ext>
          </a:extLst>
        </cdr:cNvPr>
        <cdr:cNvSpPr/>
      </cdr:nvSpPr>
      <cdr:spPr>
        <a:xfrm xmlns:a="http://schemas.openxmlformats.org/drawingml/2006/main">
          <a:off x="861237" y="1031359"/>
          <a:ext cx="914400" cy="4795283"/>
        </a:xfrm>
        <a:prstGeom xmlns:a="http://schemas.openxmlformats.org/drawingml/2006/main" prst="rect">
          <a:avLst/>
        </a:prstGeom>
        <a:noFill xmlns:a="http://schemas.openxmlformats.org/drawingml/2006/main"/>
        <a:ln xmlns:a="http://schemas.openxmlformats.org/drawingml/2006/main" w="22225">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0.42437</cdr:x>
      <cdr:y>0.57725</cdr:y>
    </cdr:from>
    <cdr:to>
      <cdr:x>0.52547</cdr:x>
      <cdr:y>0.94058</cdr:y>
    </cdr:to>
    <cdr:sp macro="" textlink="">
      <cdr:nvSpPr>
        <cdr:cNvPr id="3" name="Rectangle 2">
          <a:extLst xmlns:a="http://schemas.openxmlformats.org/drawingml/2006/main">
            <a:ext uri="{FF2B5EF4-FFF2-40B4-BE49-F238E27FC236}">
              <a16:creationId xmlns:a16="http://schemas.microsoft.com/office/drawing/2014/main" id="{C302E9F0-1EDA-4C69-AE0B-984A9DEDCA9B}"/>
            </a:ext>
          </a:extLst>
        </cdr:cNvPr>
        <cdr:cNvSpPr/>
      </cdr:nvSpPr>
      <cdr:spPr>
        <a:xfrm xmlns:a="http://schemas.openxmlformats.org/drawingml/2006/main">
          <a:off x="3838353" y="3615070"/>
          <a:ext cx="914400" cy="2275367"/>
        </a:xfrm>
        <a:prstGeom xmlns:a="http://schemas.openxmlformats.org/drawingml/2006/main" prst="rect">
          <a:avLst/>
        </a:prstGeom>
        <a:noFill xmlns:a="http://schemas.openxmlformats.org/drawingml/2006/main"/>
        <a:ln xmlns:a="http://schemas.openxmlformats.org/drawingml/2006/main" w="22225">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0.53723</cdr:x>
      <cdr:y>0.63158</cdr:y>
    </cdr:from>
    <cdr:to>
      <cdr:x>0.63832</cdr:x>
      <cdr:y>0.94737</cdr:y>
    </cdr:to>
    <cdr:sp macro="" textlink="">
      <cdr:nvSpPr>
        <cdr:cNvPr id="4" name="Rectangle 3">
          <a:extLst xmlns:a="http://schemas.openxmlformats.org/drawingml/2006/main">
            <a:ext uri="{FF2B5EF4-FFF2-40B4-BE49-F238E27FC236}">
              <a16:creationId xmlns:a16="http://schemas.microsoft.com/office/drawing/2014/main" id="{1237DF29-FE87-403A-9D12-17B7A4517B71}"/>
            </a:ext>
          </a:extLst>
        </cdr:cNvPr>
        <cdr:cNvSpPr/>
      </cdr:nvSpPr>
      <cdr:spPr>
        <a:xfrm xmlns:a="http://schemas.openxmlformats.org/drawingml/2006/main">
          <a:off x="4859079" y="3955313"/>
          <a:ext cx="914400" cy="1977656"/>
        </a:xfrm>
        <a:prstGeom xmlns:a="http://schemas.openxmlformats.org/drawingml/2006/main" prst="rect">
          <a:avLst/>
        </a:prstGeom>
        <a:noFill xmlns:a="http://schemas.openxmlformats.org/drawingml/2006/main"/>
        <a:ln xmlns:a="http://schemas.openxmlformats.org/drawingml/2006/main" w="22225">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0.87657</cdr:x>
      <cdr:y>0.67912</cdr:y>
    </cdr:from>
    <cdr:to>
      <cdr:x>0.97766</cdr:x>
      <cdr:y>0.85059</cdr:y>
    </cdr:to>
    <cdr:sp macro="" textlink="">
      <cdr:nvSpPr>
        <cdr:cNvPr id="5" name="Oval 4">
          <a:extLst xmlns:a="http://schemas.openxmlformats.org/drawingml/2006/main">
            <a:ext uri="{FF2B5EF4-FFF2-40B4-BE49-F238E27FC236}">
              <a16:creationId xmlns:a16="http://schemas.microsoft.com/office/drawing/2014/main" id="{18F5465C-233A-41AF-B21A-6CEB328BBE12}"/>
            </a:ext>
          </a:extLst>
        </cdr:cNvPr>
        <cdr:cNvSpPr/>
      </cdr:nvSpPr>
      <cdr:spPr>
        <a:xfrm xmlns:a="http://schemas.openxmlformats.org/drawingml/2006/main">
          <a:off x="7928344" y="4253023"/>
          <a:ext cx="914400" cy="1073889"/>
        </a:xfrm>
        <a:prstGeom xmlns:a="http://schemas.openxmlformats.org/drawingml/2006/main" prst="ellipse">
          <a:avLst/>
        </a:prstGeom>
        <a:noFill xmlns:a="http://schemas.openxmlformats.org/drawingml/2006/main"/>
        <a:ln xmlns:a="http://schemas.openxmlformats.org/drawingml/2006/main" w="22225">
          <a:solidFill>
            <a:schemeClr val="accent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0.20197</cdr:x>
      <cdr:y>0.46359</cdr:y>
    </cdr:from>
    <cdr:to>
      <cdr:x>0.31199</cdr:x>
      <cdr:y>0.51214</cdr:y>
    </cdr:to>
    <cdr:sp macro="" textlink="">
      <cdr:nvSpPr>
        <cdr:cNvPr id="3" name="TextBox 2"/>
        <cdr:cNvSpPr txBox="1"/>
      </cdr:nvSpPr>
      <cdr:spPr>
        <a:xfrm xmlns:a="http://schemas.openxmlformats.org/drawingml/2006/main">
          <a:off x="1785258" y="2772228"/>
          <a:ext cx="972457" cy="290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0.22824</cdr:x>
      <cdr:y>0.4466</cdr:y>
    </cdr:from>
    <cdr:to>
      <cdr:x>0.35796</cdr:x>
      <cdr:y>0.51942</cdr:y>
    </cdr:to>
    <cdr:sp macro="" textlink="">
      <cdr:nvSpPr>
        <cdr:cNvPr id="4" name="TextBox 3"/>
        <cdr:cNvSpPr txBox="1"/>
      </cdr:nvSpPr>
      <cdr:spPr>
        <a:xfrm xmlns:a="http://schemas.openxmlformats.org/drawingml/2006/main">
          <a:off x="2017486" y="2670628"/>
          <a:ext cx="1146629" cy="435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0.6491</cdr:x>
      <cdr:y>0.17233</cdr:y>
    </cdr:from>
    <cdr:to>
      <cdr:x>0.74533</cdr:x>
      <cdr:y>0.24184</cdr:y>
    </cdr:to>
    <cdr:sp macro="" textlink="">
      <cdr:nvSpPr>
        <cdr:cNvPr id="7" name="TextBox 6"/>
        <cdr:cNvSpPr txBox="1"/>
      </cdr:nvSpPr>
      <cdr:spPr>
        <a:xfrm xmlns:a="http://schemas.openxmlformats.org/drawingml/2006/main">
          <a:off x="5737530" y="1112194"/>
          <a:ext cx="850606" cy="4485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i="1" dirty="0"/>
            <a:t>p&lt;0.001</a:t>
          </a:r>
        </a:p>
      </cdr:txBody>
    </cdr:sp>
  </cdr:relSizeAnchor>
  <cdr:relSizeAnchor xmlns:cdr="http://schemas.openxmlformats.org/drawingml/2006/chartDrawing">
    <cdr:from>
      <cdr:x>0.12224</cdr:x>
      <cdr:y>0.38682</cdr:y>
    </cdr:from>
    <cdr:to>
      <cdr:x>0.21726</cdr:x>
      <cdr:y>0.43459</cdr:y>
    </cdr:to>
    <cdr:sp macro="" textlink="">
      <cdr:nvSpPr>
        <cdr:cNvPr id="8" name="TextBox 1"/>
        <cdr:cNvSpPr txBox="1"/>
      </cdr:nvSpPr>
      <cdr:spPr>
        <a:xfrm xmlns:a="http://schemas.openxmlformats.org/drawingml/2006/main">
          <a:off x="1080471" y="2496458"/>
          <a:ext cx="839972" cy="3083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1" dirty="0"/>
            <a:t>p&lt;0.001</a:t>
          </a:r>
        </a:p>
      </cdr:txBody>
    </cdr:sp>
  </cdr:relSizeAnchor>
  <cdr:relSizeAnchor xmlns:cdr="http://schemas.openxmlformats.org/drawingml/2006/chartDrawing">
    <cdr:from>
      <cdr:x>0.12103</cdr:x>
      <cdr:y>0.24851</cdr:y>
    </cdr:from>
    <cdr:to>
      <cdr:x>0.23651</cdr:x>
      <cdr:y>0.89918</cdr:y>
    </cdr:to>
    <cdr:sp macro="" textlink="">
      <cdr:nvSpPr>
        <cdr:cNvPr id="2" name="Rectangle 1">
          <a:extLst xmlns:a="http://schemas.openxmlformats.org/drawingml/2006/main">
            <a:ext uri="{FF2B5EF4-FFF2-40B4-BE49-F238E27FC236}">
              <a16:creationId xmlns:a16="http://schemas.microsoft.com/office/drawing/2014/main" id="{31679094-36A7-44BF-B50A-E86AFCB70687}"/>
            </a:ext>
          </a:extLst>
        </cdr:cNvPr>
        <cdr:cNvSpPr/>
      </cdr:nvSpPr>
      <cdr:spPr>
        <a:xfrm xmlns:a="http://schemas.openxmlformats.org/drawingml/2006/main">
          <a:off x="1069838" y="1603829"/>
          <a:ext cx="1020725" cy="4199354"/>
        </a:xfrm>
        <a:prstGeom xmlns:a="http://schemas.openxmlformats.org/drawingml/2006/main" prst="rect">
          <a:avLst/>
        </a:prstGeom>
        <a:noFill xmlns:a="http://schemas.openxmlformats.org/drawingml/2006/main"/>
        <a:ln xmlns:a="http://schemas.openxmlformats.org/drawingml/2006/main" w="34925">
          <a:solidFill>
            <a:srgbClr val="EF4129"/>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0.63948</cdr:x>
      <cdr:y>0.15947</cdr:y>
    </cdr:from>
    <cdr:to>
      <cdr:x>0.75255</cdr:x>
      <cdr:y>0.8893</cdr:y>
    </cdr:to>
    <cdr:sp macro="" textlink="">
      <cdr:nvSpPr>
        <cdr:cNvPr id="9" name="Rectangle 8">
          <a:extLst xmlns:a="http://schemas.openxmlformats.org/drawingml/2006/main">
            <a:ext uri="{FF2B5EF4-FFF2-40B4-BE49-F238E27FC236}">
              <a16:creationId xmlns:a16="http://schemas.microsoft.com/office/drawing/2014/main" id="{3B7711F9-55AD-44EC-9783-F16B2346BD54}"/>
            </a:ext>
          </a:extLst>
        </cdr:cNvPr>
        <cdr:cNvSpPr/>
      </cdr:nvSpPr>
      <cdr:spPr>
        <a:xfrm xmlns:a="http://schemas.openxmlformats.org/drawingml/2006/main">
          <a:off x="5652471" y="1029165"/>
          <a:ext cx="999460" cy="4710222"/>
        </a:xfrm>
        <a:prstGeom xmlns:a="http://schemas.openxmlformats.org/drawingml/2006/main" prst="rect">
          <a:avLst/>
        </a:prstGeom>
        <a:noFill xmlns:a="http://schemas.openxmlformats.org/drawingml/2006/main"/>
        <a:ln xmlns:a="http://schemas.openxmlformats.org/drawingml/2006/main" w="34925">
          <a:solidFill>
            <a:srgbClr val="EF4129"/>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A2A1072-25F7-8744-B975-16242344127B}" type="datetimeFigureOut">
              <a:rPr lang="en-US" smtClean="0"/>
              <a:t>7/26/2018</a:t>
            </a:fld>
            <a:endParaRPr lang="en-US"/>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EFA8317-5948-1649-BD3F-41F48804752F}" type="datetimeFigureOut">
              <a:rPr lang="en-US" smtClean="0"/>
              <a:t>7/26/2018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DEB16E-87EE-0E4A-8B81-F61CDC803298}" type="slidenum">
              <a:rPr lang="en-US" smtClean="0"/>
              <a:t>‹#›</a:t>
            </a:fld>
            <a:endParaRPr lang="en-US"/>
          </a:p>
        </p:txBody>
      </p:sp>
    </p:spTree>
    <p:extLst>
      <p:ext uri="{BB962C8B-B14F-4D97-AF65-F5344CB8AC3E}">
        <p14:creationId xmlns:p14="http://schemas.microsoft.com/office/powerpoint/2010/main" val="75750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CARGs</a:t>
            </a:r>
            <a:r>
              <a:rPr lang="en-US" baseline="0" dirty="0"/>
              <a:t>; Stable patients based on VL will visit the facility after 12 months</a:t>
            </a:r>
          </a:p>
          <a:p>
            <a:r>
              <a:rPr lang="en-US" baseline="0" dirty="0"/>
              <a:t>Have 6-12 stable ART patients voluntarily forming a group</a:t>
            </a:r>
          </a:p>
          <a:p>
            <a:r>
              <a:rPr lang="en-US" baseline="0" dirty="0"/>
              <a:t>Choose a leader responsible for communication, data collection and linkage to the facility. </a:t>
            </a:r>
          </a:p>
          <a:p>
            <a:r>
              <a:rPr lang="en-US" baseline="0" dirty="0"/>
              <a:t>Meet at a community venue to receive ART refills</a:t>
            </a:r>
          </a:p>
          <a:p>
            <a:r>
              <a:rPr lang="en-US" baseline="0" dirty="0"/>
              <a:t>Have one group representative who goes and collects drugs from the facility.</a:t>
            </a:r>
          </a:p>
          <a:p>
            <a:r>
              <a:rPr lang="en-US" baseline="0" dirty="0"/>
              <a:t>Provide mutual support to each other</a:t>
            </a:r>
          </a:p>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4</a:t>
            </a:fld>
            <a:endParaRPr lang="en-US"/>
          </a:p>
        </p:txBody>
      </p:sp>
    </p:spTree>
    <p:extLst>
      <p:ext uri="{BB962C8B-B14F-4D97-AF65-F5344CB8AC3E}">
        <p14:creationId xmlns:p14="http://schemas.microsoft.com/office/powerpoint/2010/main" val="339598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commenced in July 2017;</a:t>
            </a:r>
            <a:r>
              <a:rPr lang="en-US" baseline="0" dirty="0"/>
              <a:t> </a:t>
            </a:r>
            <a:r>
              <a:rPr lang="en-US" dirty="0"/>
              <a:t>Enrolment closed in Feb 2018</a:t>
            </a:r>
          </a:p>
          <a:p>
            <a:r>
              <a:rPr lang="en-US" dirty="0"/>
              <a:t>Original</a:t>
            </a:r>
            <a:r>
              <a:rPr lang="en-US" baseline="0" dirty="0"/>
              <a:t> sample size-1920 per arm. Challenges in enrolling patients in the MC arms</a:t>
            </a:r>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5</a:t>
            </a:fld>
            <a:endParaRPr lang="en-US"/>
          </a:p>
        </p:txBody>
      </p:sp>
    </p:spTree>
    <p:extLst>
      <p:ext uri="{BB962C8B-B14F-4D97-AF65-F5344CB8AC3E}">
        <p14:creationId xmlns:p14="http://schemas.microsoft.com/office/powerpoint/2010/main" val="259849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Calculated</a:t>
            </a:r>
            <a:r>
              <a:rPr lang="en-US" baseline="0" dirty="0"/>
              <a:t> sample size 951. Did not reach calculated sample size as the study did not reach its 5760 calculated sample size</a:t>
            </a:r>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7</a:t>
            </a:fld>
            <a:endParaRPr lang="en-US"/>
          </a:p>
        </p:txBody>
      </p:sp>
    </p:spTree>
    <p:extLst>
      <p:ext uri="{BB962C8B-B14F-4D97-AF65-F5344CB8AC3E}">
        <p14:creationId xmlns:p14="http://schemas.microsoft.com/office/powerpoint/2010/main" val="137636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8</a:t>
            </a:fld>
            <a:endParaRPr lang="en-US"/>
          </a:p>
        </p:txBody>
      </p:sp>
    </p:spTree>
    <p:extLst>
      <p:ext uri="{BB962C8B-B14F-4D97-AF65-F5344CB8AC3E}">
        <p14:creationId xmlns:p14="http://schemas.microsoft.com/office/powerpoint/2010/main" val="395725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Significant difference</a:t>
            </a:r>
          </a:p>
          <a:p>
            <a:r>
              <a:rPr lang="en-US" dirty="0"/>
              <a:t>Bus/Taxi : Rural </a:t>
            </a:r>
            <a:r>
              <a:rPr lang="en-US" baseline="0" dirty="0"/>
              <a:t>19% </a:t>
            </a:r>
            <a:r>
              <a:rPr lang="en-US" b="1" baseline="0" dirty="0"/>
              <a:t>95%CI (18%-22%); </a:t>
            </a:r>
            <a:r>
              <a:rPr lang="en-US" baseline="0" dirty="0"/>
              <a:t>Urban 39% </a:t>
            </a:r>
            <a:r>
              <a:rPr lang="en-US" b="1" baseline="0" dirty="0"/>
              <a:t>95%CI (31%-47%)</a:t>
            </a:r>
          </a:p>
          <a:p>
            <a:r>
              <a:rPr lang="en-US" dirty="0"/>
              <a:t>Walking: Rural</a:t>
            </a:r>
            <a:r>
              <a:rPr lang="en-US" baseline="0" dirty="0"/>
              <a:t> 76% </a:t>
            </a:r>
            <a:r>
              <a:rPr lang="en-US" b="1" baseline="0" dirty="0"/>
              <a:t>95%CI (73%-80%); </a:t>
            </a:r>
            <a:r>
              <a:rPr lang="en-US" baseline="0" dirty="0"/>
              <a:t>Urban 58% </a:t>
            </a:r>
            <a:r>
              <a:rPr lang="en-US" b="1" baseline="0" dirty="0"/>
              <a:t>95%CI (50%-66%)</a:t>
            </a:r>
            <a:endParaRPr lang="en-US" b="1" dirty="0"/>
          </a:p>
        </p:txBody>
      </p:sp>
      <p:sp>
        <p:nvSpPr>
          <p:cNvPr id="4" name="Slide Number Placeholder 3"/>
          <p:cNvSpPr>
            <a:spLocks noGrp="1"/>
          </p:cNvSpPr>
          <p:nvPr>
            <p:ph type="sldNum" sz="quarter" idx="10"/>
          </p:nvPr>
        </p:nvSpPr>
        <p:spPr/>
        <p:txBody>
          <a:bodyPr/>
          <a:lstStyle/>
          <a:p>
            <a:fld id="{FFDEB16E-87EE-0E4A-8B81-F61CDC803298}" type="slidenum">
              <a:rPr lang="en-US" smtClean="0"/>
              <a:t>11</a:t>
            </a:fld>
            <a:endParaRPr lang="en-US"/>
          </a:p>
        </p:txBody>
      </p:sp>
    </p:spTree>
    <p:extLst>
      <p:ext uri="{BB962C8B-B14F-4D97-AF65-F5344CB8AC3E}">
        <p14:creationId xmlns:p14="http://schemas.microsoft.com/office/powerpoint/2010/main" val="272610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bias </a:t>
            </a:r>
            <a:r>
              <a:rPr lang="en-US"/>
              <a:t>as target sample </a:t>
            </a:r>
            <a:r>
              <a:rPr lang="en-US" dirty="0"/>
              <a:t>size was not reached.</a:t>
            </a:r>
          </a:p>
        </p:txBody>
      </p:sp>
      <p:sp>
        <p:nvSpPr>
          <p:cNvPr id="4" name="Slide Number Placeholder 3"/>
          <p:cNvSpPr>
            <a:spLocks noGrp="1"/>
          </p:cNvSpPr>
          <p:nvPr>
            <p:ph type="sldNum" sz="quarter" idx="10"/>
          </p:nvPr>
        </p:nvSpPr>
        <p:spPr/>
        <p:txBody>
          <a:bodyPr/>
          <a:lstStyle/>
          <a:p>
            <a:fld id="{FFDEB16E-87EE-0E4A-8B81-F61CDC803298}" type="slidenum">
              <a:rPr lang="en-US" smtClean="0"/>
              <a:t>13</a:t>
            </a:fld>
            <a:endParaRPr lang="en-US"/>
          </a:p>
        </p:txBody>
      </p:sp>
    </p:spTree>
    <p:extLst>
      <p:ext uri="{BB962C8B-B14F-4D97-AF65-F5344CB8AC3E}">
        <p14:creationId xmlns:p14="http://schemas.microsoft.com/office/powerpoint/2010/main" val="1712149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E7A975-3ACE-7241-8931-7D42983AF3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8801" y="2062905"/>
            <a:ext cx="8105775" cy="2662481"/>
          </a:xfrm>
          <a:prstGeom prst="rect">
            <a:avLst/>
          </a:prstGeom>
        </p:spPr>
      </p:pic>
      <p:grpSp>
        <p:nvGrpSpPr>
          <p:cNvPr id="4" name="Group 3"/>
          <p:cNvGrpSpPr/>
          <p:nvPr userDrawn="1"/>
        </p:nvGrpSpPr>
        <p:grpSpPr>
          <a:xfrm>
            <a:off x="2408546" y="5993544"/>
            <a:ext cx="7579515" cy="427749"/>
            <a:chOff x="1796302" y="6049841"/>
            <a:chExt cx="7579515" cy="427749"/>
          </a:xfrm>
        </p:grpSpPr>
        <p:sp>
          <p:nvSpPr>
            <p:cNvPr id="2" name="TextBox 1"/>
            <p:cNvSpPr txBox="1"/>
            <p:nvPr userDrawn="1"/>
          </p:nvSpPr>
          <p:spPr>
            <a:xfrm>
              <a:off x="2108242" y="6077480"/>
              <a:ext cx="7267575" cy="400110"/>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2000" kern="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400" kern="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6302" y="6049841"/>
              <a:ext cx="354144" cy="349484"/>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BEBD811-6A5E-7E4A-A682-3174EDFA67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sp>
        <p:nvSpPr>
          <p:cNvPr id="2" name="Title 1"/>
          <p:cNvSpPr>
            <a:spLocks noGrp="1"/>
          </p:cNvSpPr>
          <p:nvPr>
            <p:ph type="title"/>
          </p:nvPr>
        </p:nvSpPr>
        <p:spPr>
          <a:xfrm>
            <a:off x="1828800" y="4800600"/>
            <a:ext cx="5486400" cy="566739"/>
          </a:xfrm>
        </p:spPr>
        <p:txBody>
          <a:bodyPr anchor="b"/>
          <a:lstStyle>
            <a:lvl1pPr algn="l">
              <a:defRPr sz="2000" b="1">
                <a:solidFill>
                  <a:srgbClr val="C00000"/>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solidFill>
                  <a:schemeClr val="tx1">
                    <a:lumMod val="65000"/>
                    <a:lumOff val="35000"/>
                  </a:schemeClr>
                </a:solidFill>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solidFill>
                  <a:schemeClr val="tx1">
                    <a:lumMod val="65000"/>
                    <a:lumOff val="35000"/>
                  </a:schemeClr>
                </a:solidFill>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11" name="Group 10">
            <a:extLst>
              <a:ext uri="{FF2B5EF4-FFF2-40B4-BE49-F238E27FC236}">
                <a16:creationId xmlns:a16="http://schemas.microsoft.com/office/drawing/2014/main" id="{A841BC6E-DD86-3C49-8D9F-50D284B93712}"/>
              </a:ext>
            </a:extLst>
          </p:cNvPr>
          <p:cNvGrpSpPr/>
          <p:nvPr userDrawn="1"/>
        </p:nvGrpSpPr>
        <p:grpSpPr>
          <a:xfrm>
            <a:off x="313044" y="6371450"/>
            <a:ext cx="6939409" cy="351275"/>
            <a:chOff x="622534" y="6372784"/>
            <a:chExt cx="6939409" cy="351275"/>
          </a:xfrm>
        </p:grpSpPr>
        <p:sp>
          <p:nvSpPr>
            <p:cNvPr id="12" name="TextBox 11">
              <a:extLst>
                <a:ext uri="{FF2B5EF4-FFF2-40B4-BE49-F238E27FC236}">
                  <a16:creationId xmlns:a16="http://schemas.microsoft.com/office/drawing/2014/main" id="{48DA2AEA-DEB0-C347-A0C6-80CEE85B73EF}"/>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5" name="Picture 14">
              <a:extLst>
                <a:ext uri="{FF2B5EF4-FFF2-40B4-BE49-F238E27FC236}">
                  <a16:creationId xmlns:a16="http://schemas.microsoft.com/office/drawing/2014/main" id="{87674C21-B08B-D44B-AD49-D68363E9AD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E68D7A9-097B-C842-9E64-DA8914E9B6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11" name="Group 10">
            <a:extLst>
              <a:ext uri="{FF2B5EF4-FFF2-40B4-BE49-F238E27FC236}">
                <a16:creationId xmlns:a16="http://schemas.microsoft.com/office/drawing/2014/main" id="{80646AD2-D087-5F4C-B103-1C00923C1E55}"/>
              </a:ext>
            </a:extLst>
          </p:cNvPr>
          <p:cNvGrpSpPr/>
          <p:nvPr userDrawn="1"/>
        </p:nvGrpSpPr>
        <p:grpSpPr>
          <a:xfrm>
            <a:off x="313044" y="6371450"/>
            <a:ext cx="6939409" cy="351275"/>
            <a:chOff x="622534" y="6372784"/>
            <a:chExt cx="6939409" cy="351275"/>
          </a:xfrm>
        </p:grpSpPr>
        <p:sp>
          <p:nvSpPr>
            <p:cNvPr id="17" name="TextBox 16">
              <a:extLst>
                <a:ext uri="{FF2B5EF4-FFF2-40B4-BE49-F238E27FC236}">
                  <a16:creationId xmlns:a16="http://schemas.microsoft.com/office/drawing/2014/main" id="{2FE4973F-AC5F-F741-A1B1-BF2420962659}"/>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9" name="Picture 18">
              <a:extLst>
                <a:ext uri="{FF2B5EF4-FFF2-40B4-BE49-F238E27FC236}">
                  <a16:creationId xmlns:a16="http://schemas.microsoft.com/office/drawing/2014/main" id="{9589316A-B181-0248-9883-4B768EBB97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D69881-05BA-FE44-9F57-A12C780F8E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1580305"/>
            <a:ext cx="8105775" cy="2662481"/>
          </a:xfrm>
          <a:prstGeom prst="rect">
            <a:avLst/>
          </a:prstGeom>
        </p:spPr>
      </p:pic>
      <p:sp>
        <p:nvSpPr>
          <p:cNvPr id="11" name="Title 1"/>
          <p:cNvSpPr>
            <a:spLocks noGrp="1"/>
          </p:cNvSpPr>
          <p:nvPr>
            <p:ph type="title" hasCustomPrompt="1"/>
          </p:nvPr>
        </p:nvSpPr>
        <p:spPr>
          <a:xfrm>
            <a:off x="1125687" y="3890652"/>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Thank you</a:t>
            </a:r>
          </a:p>
        </p:txBody>
      </p:sp>
      <p:grpSp>
        <p:nvGrpSpPr>
          <p:cNvPr id="15" name="Group 14">
            <a:extLst>
              <a:ext uri="{FF2B5EF4-FFF2-40B4-BE49-F238E27FC236}">
                <a16:creationId xmlns:a16="http://schemas.microsoft.com/office/drawing/2014/main" id="{C96B1BB8-5F5B-324B-9AF3-82686F1D8A9F}"/>
              </a:ext>
            </a:extLst>
          </p:cNvPr>
          <p:cNvGrpSpPr/>
          <p:nvPr userDrawn="1"/>
        </p:nvGrpSpPr>
        <p:grpSpPr>
          <a:xfrm>
            <a:off x="313044" y="6371450"/>
            <a:ext cx="6939409" cy="351275"/>
            <a:chOff x="622534" y="6372784"/>
            <a:chExt cx="6939409" cy="351275"/>
          </a:xfrm>
        </p:grpSpPr>
        <p:sp>
          <p:nvSpPr>
            <p:cNvPr id="17" name="TextBox 16">
              <a:extLst>
                <a:ext uri="{FF2B5EF4-FFF2-40B4-BE49-F238E27FC236}">
                  <a16:creationId xmlns:a16="http://schemas.microsoft.com/office/drawing/2014/main" id="{D6A178FB-2FA3-4248-8E1B-D03D7AD2C3B7}"/>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id="{DA0B6354-2A26-B748-A980-4BEED41158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pic>
        <p:nvPicPr>
          <p:cNvPr id="20" name="Picture 19">
            <a:extLst>
              <a:ext uri="{FF2B5EF4-FFF2-40B4-BE49-F238E27FC236}">
                <a16:creationId xmlns:a16="http://schemas.microsoft.com/office/drawing/2014/main" id="{78A63FEC-5F2C-9A40-B083-4FE761F1109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paragraph page ">
    <p:spTree>
      <p:nvGrpSpPr>
        <p:cNvPr id="1" name=""/>
        <p:cNvGrpSpPr/>
        <p:nvPr/>
      </p:nvGrpSpPr>
      <p:grpSpPr>
        <a:xfrm>
          <a:off x="0" y="0"/>
          <a:ext cx="0" cy="0"/>
          <a:chOff x="0" y="0"/>
          <a:chExt cx="0" cy="0"/>
        </a:xfrm>
      </p:grpSpPr>
      <p:sp>
        <p:nvSpPr>
          <p:cNvPr id="2" name="Slide Number Placeholder 5"/>
          <p:cNvSpPr txBox="1">
            <a:spLocks noGrp="1"/>
          </p:cNvSpPr>
          <p:nvPr>
            <p:ph type="sldNum" sz="quarter" idx="8"/>
          </p:nvPr>
        </p:nvSpPr>
        <p:spPr>
          <a:xfrm>
            <a:off x="6457952" y="6356352"/>
            <a:ext cx="2057400" cy="365129"/>
          </a:xfrm>
          <a:prstGeom prst="rect">
            <a:avLst/>
          </a:prstGeom>
          <a:noFill/>
          <a:ln>
            <a:noFill/>
          </a:ln>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Calibri"/>
              </a:defRPr>
            </a:lvl1pPr>
          </a:lstStyle>
          <a:p>
            <a:pPr lvl="0"/>
            <a:fld id="{5FE5B2B4-4212-4AEF-A9E7-2D6FABEE6C43}" type="slidenum">
              <a:t>‹#›</a:t>
            </a:fld>
            <a:endParaRPr lang="en-US"/>
          </a:p>
        </p:txBody>
      </p:sp>
    </p:spTree>
    <p:extLst>
      <p:ext uri="{BB962C8B-B14F-4D97-AF65-F5344CB8AC3E}">
        <p14:creationId xmlns:p14="http://schemas.microsoft.com/office/powerpoint/2010/main" val="1897017369"/>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Titl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7000" y="254000"/>
            <a:ext cx="6350000" cy="635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FB6A6A-4E35-0146-A4AF-6DE7467C5F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sp>
        <p:nvSpPr>
          <p:cNvPr id="2" name="Title 1"/>
          <p:cNvSpPr>
            <a:spLocks noGrp="1"/>
          </p:cNvSpPr>
          <p:nvPr>
            <p:ph type="ctrTitle" hasCustomPrompt="1"/>
          </p:nvPr>
        </p:nvSpPr>
        <p:spPr>
          <a:xfrm>
            <a:off x="685800" y="2130426"/>
            <a:ext cx="7772400" cy="1470025"/>
          </a:xfrm>
        </p:spPr>
        <p:txBody>
          <a:bodyPr/>
          <a:lstStyle>
            <a:lvl1pPr>
              <a:defRPr>
                <a:solidFill>
                  <a:srgbClr val="C00000"/>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lumMod val="65000"/>
                    <a:lumOff val="35000"/>
                  </a:schemeClr>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630" y="332399"/>
            <a:ext cx="4112824" cy="1350927"/>
          </a:xfrm>
          <a:prstGeom prst="rect">
            <a:avLst/>
          </a:prstGeom>
        </p:spPr>
      </p:pic>
      <p:pic>
        <p:nvPicPr>
          <p:cNvPr id="15" name="Picture 14">
            <a:extLst>
              <a:ext uri="{FF2B5EF4-FFF2-40B4-BE49-F238E27FC236}">
                <a16:creationId xmlns:a16="http://schemas.microsoft.com/office/drawing/2014/main" id="{985D3F2E-AB70-364C-BDBE-9EEC295CB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16" name="Group 15">
            <a:extLst>
              <a:ext uri="{FF2B5EF4-FFF2-40B4-BE49-F238E27FC236}">
                <a16:creationId xmlns:a16="http://schemas.microsoft.com/office/drawing/2014/main" id="{3D5CEC56-9A24-F042-9EA9-0195AEAD088A}"/>
              </a:ext>
            </a:extLst>
          </p:cNvPr>
          <p:cNvGrpSpPr/>
          <p:nvPr userDrawn="1"/>
        </p:nvGrpSpPr>
        <p:grpSpPr>
          <a:xfrm>
            <a:off x="313044" y="6371450"/>
            <a:ext cx="6939409" cy="351275"/>
            <a:chOff x="622534" y="6372784"/>
            <a:chExt cx="6939409" cy="351275"/>
          </a:xfrm>
        </p:grpSpPr>
        <p:sp>
          <p:nvSpPr>
            <p:cNvPr id="17" name="TextBox 16">
              <a:extLst>
                <a:ext uri="{FF2B5EF4-FFF2-40B4-BE49-F238E27FC236}">
                  <a16:creationId xmlns:a16="http://schemas.microsoft.com/office/drawing/2014/main" id="{104B9220-B82D-8D45-845E-5D3A342104B3}"/>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id="{AA056B7E-D33B-6241-B825-5A69E1B36E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FD0A98-E337-554F-84A1-17086F2077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sp>
        <p:nvSpPr>
          <p:cNvPr id="2" name="Title 1"/>
          <p:cNvSpPr>
            <a:spLocks noGrp="1"/>
          </p:cNvSpPr>
          <p:nvPr>
            <p:ph type="title"/>
          </p:nvPr>
        </p:nvSpPr>
        <p:spPr>
          <a:xfrm>
            <a:off x="562860" y="274639"/>
            <a:ext cx="8018280" cy="1143000"/>
          </a:xfrm>
        </p:spPr>
        <p:txBody>
          <a:bodyPr>
            <a:normAutofit/>
          </a:bodyPr>
          <a:lstStyle>
            <a:lvl1pPr>
              <a:defRPr sz="4000" b="1">
                <a:solidFill>
                  <a:srgbClr val="C00000"/>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solidFill>
                  <a:schemeClr val="tx1">
                    <a:lumMod val="65000"/>
                    <a:lumOff val="35000"/>
                  </a:schemeClr>
                </a:solidFill>
                <a:latin typeface="Raleway" panose="020B0503030101060003" pitchFamily="34" charset="0"/>
              </a:defRPr>
            </a:lvl1pPr>
            <a:lvl2pPr>
              <a:defRPr>
                <a:solidFill>
                  <a:schemeClr val="tx1">
                    <a:lumMod val="65000"/>
                    <a:lumOff val="35000"/>
                  </a:schemeClr>
                </a:solidFill>
                <a:latin typeface="Raleway" panose="020B0503030101060003" pitchFamily="34" charset="0"/>
              </a:defRPr>
            </a:lvl2pPr>
            <a:lvl3pPr>
              <a:defRPr>
                <a:solidFill>
                  <a:schemeClr val="tx1">
                    <a:lumMod val="65000"/>
                    <a:lumOff val="35000"/>
                  </a:schemeClr>
                </a:solidFill>
                <a:latin typeface="Raleway" panose="020B0503030101060003" pitchFamily="34" charset="0"/>
              </a:defRPr>
            </a:lvl3pPr>
            <a:lvl4pPr>
              <a:defRPr>
                <a:solidFill>
                  <a:schemeClr val="tx1">
                    <a:lumMod val="65000"/>
                    <a:lumOff val="35000"/>
                  </a:schemeClr>
                </a:solidFill>
                <a:latin typeface="Raleway" panose="020B0503030101060003" pitchFamily="34" charset="0"/>
              </a:defRPr>
            </a:lvl4pPr>
            <a:lvl5pPr>
              <a:defRPr>
                <a:solidFill>
                  <a:schemeClr val="tx1">
                    <a:lumMod val="65000"/>
                    <a:lumOff val="35000"/>
                  </a:schemeClr>
                </a:solidFill>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12" name="Group 11">
            <a:extLst>
              <a:ext uri="{FF2B5EF4-FFF2-40B4-BE49-F238E27FC236}">
                <a16:creationId xmlns:a16="http://schemas.microsoft.com/office/drawing/2014/main" id="{95923510-F327-FC41-8A27-62D8A967EE2D}"/>
              </a:ext>
            </a:extLst>
          </p:cNvPr>
          <p:cNvGrpSpPr/>
          <p:nvPr userDrawn="1"/>
        </p:nvGrpSpPr>
        <p:grpSpPr>
          <a:xfrm>
            <a:off x="313044" y="6371450"/>
            <a:ext cx="6939409" cy="351275"/>
            <a:chOff x="622534" y="6372784"/>
            <a:chExt cx="6939409" cy="351275"/>
          </a:xfrm>
        </p:grpSpPr>
        <p:sp>
          <p:nvSpPr>
            <p:cNvPr id="13" name="TextBox 12">
              <a:extLst>
                <a:ext uri="{FF2B5EF4-FFF2-40B4-BE49-F238E27FC236}">
                  <a16:creationId xmlns:a16="http://schemas.microsoft.com/office/drawing/2014/main" id="{216E82B2-44A4-8649-AE0A-566FC8CDE506}"/>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4" name="Picture 13">
              <a:extLst>
                <a:ext uri="{FF2B5EF4-FFF2-40B4-BE49-F238E27FC236}">
                  <a16:creationId xmlns:a16="http://schemas.microsoft.com/office/drawing/2014/main" id="{295E61B5-641F-F049-AB3D-6628CD41ED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D1AE61F-885A-7347-9441-707D38CC88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sp>
        <p:nvSpPr>
          <p:cNvPr id="2" name="Title 1"/>
          <p:cNvSpPr>
            <a:spLocks noGrp="1"/>
          </p:cNvSpPr>
          <p:nvPr>
            <p:ph type="title"/>
          </p:nvPr>
        </p:nvSpPr>
        <p:spPr>
          <a:xfrm>
            <a:off x="685800" y="4406901"/>
            <a:ext cx="7772400" cy="1362075"/>
          </a:xfrm>
        </p:spPr>
        <p:txBody>
          <a:bodyPr anchor="t"/>
          <a:lstStyle>
            <a:lvl1pPr algn="l">
              <a:defRPr sz="4000" b="1" cap="all">
                <a:solidFill>
                  <a:srgbClr val="C00000"/>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tx1">
                    <a:lumMod val="65000"/>
                    <a:lumOff val="35000"/>
                  </a:schemeClr>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10" name="Group 9">
            <a:extLst>
              <a:ext uri="{FF2B5EF4-FFF2-40B4-BE49-F238E27FC236}">
                <a16:creationId xmlns:a16="http://schemas.microsoft.com/office/drawing/2014/main" id="{0C9E939D-8134-4046-A8C3-EF0ED360A93F}"/>
              </a:ext>
            </a:extLst>
          </p:cNvPr>
          <p:cNvGrpSpPr/>
          <p:nvPr userDrawn="1"/>
        </p:nvGrpSpPr>
        <p:grpSpPr>
          <a:xfrm>
            <a:off x="313044" y="6371450"/>
            <a:ext cx="6939409" cy="351275"/>
            <a:chOff x="622534" y="6372784"/>
            <a:chExt cx="6939409" cy="351275"/>
          </a:xfrm>
        </p:grpSpPr>
        <p:sp>
          <p:nvSpPr>
            <p:cNvPr id="11" name="TextBox 10">
              <a:extLst>
                <a:ext uri="{FF2B5EF4-FFF2-40B4-BE49-F238E27FC236}">
                  <a16:creationId xmlns:a16="http://schemas.microsoft.com/office/drawing/2014/main" id="{F80B5E89-B426-2845-966C-AA748A8D48DE}"/>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4" name="Picture 13">
              <a:extLst>
                <a:ext uri="{FF2B5EF4-FFF2-40B4-BE49-F238E27FC236}">
                  <a16:creationId xmlns:a16="http://schemas.microsoft.com/office/drawing/2014/main" id="{A933B778-9DBD-2640-8A4C-C3554BB335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34CA08F-FC81-1543-B781-D2AA4FC0CB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sp>
        <p:nvSpPr>
          <p:cNvPr id="15" name="Freeform 2356">
            <a:extLst>
              <a:ext uri="{FF2B5EF4-FFF2-40B4-BE49-F238E27FC236}">
                <a16:creationId xmlns:a16="http://schemas.microsoft.com/office/drawing/2014/main" id="{53DE9A6F-254A-FA4A-B537-6C9C444C4EE6}"/>
              </a:ext>
            </a:extLst>
          </p:cNvPr>
          <p:cNvSpPr>
            <a:spLocks noChangeArrowheads="1"/>
          </p:cNvSpPr>
          <p:nvPr/>
        </p:nvSpPr>
        <p:spPr bwMode="auto">
          <a:xfrm>
            <a:off x="1384295" y="2510812"/>
            <a:ext cx="280282" cy="180973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6">
              <a:lumMod val="75000"/>
            </a:schemeClr>
          </a:solidFill>
          <a:ln>
            <a:noFill/>
          </a:ln>
          <a:effectLst/>
          <a:extLst/>
        </p:spPr>
        <p:txBody>
          <a:bodyPr wrap="none" anchor="ctr"/>
          <a:lstStyle/>
          <a:p>
            <a:endParaRPr lang="en-US" sz="9600" dirty="0">
              <a:solidFill>
                <a:srgbClr val="FF0000"/>
              </a:solidFill>
              <a:latin typeface="Montserrat Light" charset="0"/>
            </a:endParaRPr>
          </a:p>
        </p:txBody>
      </p:sp>
      <p:sp>
        <p:nvSpPr>
          <p:cNvPr id="16" name="Freeform 2356">
            <a:extLst>
              <a:ext uri="{FF2B5EF4-FFF2-40B4-BE49-F238E27FC236}">
                <a16:creationId xmlns:a16="http://schemas.microsoft.com/office/drawing/2014/main" id="{135A52F4-D56D-2F42-B303-CCCDCE9FA87C}"/>
              </a:ext>
            </a:extLst>
          </p:cNvPr>
          <p:cNvSpPr>
            <a:spLocks noChangeArrowheads="1"/>
          </p:cNvSpPr>
          <p:nvPr/>
        </p:nvSpPr>
        <p:spPr bwMode="auto">
          <a:xfrm>
            <a:off x="1726794" y="2666053"/>
            <a:ext cx="284468" cy="1654495"/>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rgbClr val="C00000"/>
          </a:solidFill>
          <a:ln>
            <a:noFill/>
          </a:ln>
          <a:effectLst/>
          <a:extLst/>
        </p:spPr>
        <p:txBody>
          <a:bodyPr wrap="none" anchor="ctr"/>
          <a:lstStyle/>
          <a:p>
            <a:endParaRPr lang="en-US" sz="9600" dirty="0">
              <a:latin typeface="Montserrat Light" charset="0"/>
            </a:endParaRPr>
          </a:p>
        </p:txBody>
      </p:sp>
      <p:sp>
        <p:nvSpPr>
          <p:cNvPr id="17" name="Freeform 2356">
            <a:extLst>
              <a:ext uri="{FF2B5EF4-FFF2-40B4-BE49-F238E27FC236}">
                <a16:creationId xmlns:a16="http://schemas.microsoft.com/office/drawing/2014/main" id="{8824059D-E486-B846-BF9D-9EF429365CBB}"/>
              </a:ext>
            </a:extLst>
          </p:cNvPr>
          <p:cNvSpPr>
            <a:spLocks noChangeArrowheads="1"/>
          </p:cNvSpPr>
          <p:nvPr/>
        </p:nvSpPr>
        <p:spPr bwMode="auto">
          <a:xfrm>
            <a:off x="2073480" y="3050711"/>
            <a:ext cx="280282" cy="1269837"/>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tx1">
              <a:lumMod val="65000"/>
              <a:lumOff val="35000"/>
            </a:schemeClr>
          </a:solidFill>
          <a:ln>
            <a:noFill/>
          </a:ln>
          <a:effectLst/>
          <a:extLst/>
        </p:spPr>
        <p:txBody>
          <a:bodyPr wrap="none" anchor="ctr"/>
          <a:lstStyle/>
          <a:p>
            <a:endParaRPr lang="en-US" sz="9600" dirty="0">
              <a:latin typeface="Montserrat Light" charset="0"/>
            </a:endParaRPr>
          </a:p>
        </p:txBody>
      </p:sp>
      <p:sp>
        <p:nvSpPr>
          <p:cNvPr id="18" name="Freeform 2356">
            <a:extLst>
              <a:ext uri="{FF2B5EF4-FFF2-40B4-BE49-F238E27FC236}">
                <a16:creationId xmlns:a16="http://schemas.microsoft.com/office/drawing/2014/main" id="{D90D3936-44C2-4748-B5BC-370B16B41D2B}"/>
              </a:ext>
            </a:extLst>
          </p:cNvPr>
          <p:cNvSpPr>
            <a:spLocks noChangeArrowheads="1"/>
          </p:cNvSpPr>
          <p:nvPr/>
        </p:nvSpPr>
        <p:spPr bwMode="auto">
          <a:xfrm>
            <a:off x="4045054" y="2724008"/>
            <a:ext cx="284647" cy="1693569"/>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6">
              <a:lumMod val="75000"/>
            </a:schemeClr>
          </a:solidFill>
          <a:ln>
            <a:noFill/>
          </a:ln>
          <a:effectLst/>
          <a:extLst/>
        </p:spPr>
        <p:txBody>
          <a:bodyPr wrap="none" anchor="ctr"/>
          <a:lstStyle/>
          <a:p>
            <a:endParaRPr lang="en-US" sz="9600" dirty="0">
              <a:latin typeface="Montserrat Light" charset="0"/>
            </a:endParaRPr>
          </a:p>
        </p:txBody>
      </p:sp>
      <p:sp>
        <p:nvSpPr>
          <p:cNvPr id="19" name="Freeform 2356">
            <a:extLst>
              <a:ext uri="{FF2B5EF4-FFF2-40B4-BE49-F238E27FC236}">
                <a16:creationId xmlns:a16="http://schemas.microsoft.com/office/drawing/2014/main" id="{4F1B35A8-3536-9446-9C4C-7A66FA9EF141}"/>
              </a:ext>
            </a:extLst>
          </p:cNvPr>
          <p:cNvSpPr>
            <a:spLocks noChangeArrowheads="1"/>
          </p:cNvSpPr>
          <p:nvPr/>
        </p:nvSpPr>
        <p:spPr bwMode="auto">
          <a:xfrm>
            <a:off x="4404147" y="2376617"/>
            <a:ext cx="284648" cy="204096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rgbClr val="C00000"/>
          </a:solidFill>
          <a:ln>
            <a:noFill/>
          </a:ln>
          <a:effectLst/>
          <a:extLst/>
        </p:spPr>
        <p:txBody>
          <a:bodyPr wrap="none" anchor="ctr"/>
          <a:lstStyle/>
          <a:p>
            <a:endParaRPr lang="en-US" sz="9600" dirty="0">
              <a:latin typeface="Montserrat Light" charset="0"/>
            </a:endParaRPr>
          </a:p>
        </p:txBody>
      </p:sp>
      <p:sp>
        <p:nvSpPr>
          <p:cNvPr id="20" name="Freeform 2356">
            <a:extLst>
              <a:ext uri="{FF2B5EF4-FFF2-40B4-BE49-F238E27FC236}">
                <a16:creationId xmlns:a16="http://schemas.microsoft.com/office/drawing/2014/main" id="{193A2867-E1F5-734A-B821-7EA1CAE59018}"/>
              </a:ext>
            </a:extLst>
          </p:cNvPr>
          <p:cNvSpPr>
            <a:spLocks noChangeArrowheads="1"/>
          </p:cNvSpPr>
          <p:nvPr/>
        </p:nvSpPr>
        <p:spPr bwMode="auto">
          <a:xfrm>
            <a:off x="4750832" y="2554902"/>
            <a:ext cx="280282" cy="1862675"/>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tx1">
              <a:lumMod val="65000"/>
              <a:lumOff val="35000"/>
            </a:schemeClr>
          </a:solidFill>
          <a:ln>
            <a:noFill/>
          </a:ln>
          <a:effectLst/>
          <a:extLst/>
        </p:spPr>
        <p:txBody>
          <a:bodyPr wrap="none" anchor="ctr"/>
          <a:lstStyle/>
          <a:p>
            <a:endParaRPr lang="en-US" sz="9600" dirty="0">
              <a:latin typeface="Montserrat Light" charset="0"/>
            </a:endParaRPr>
          </a:p>
        </p:txBody>
      </p:sp>
      <p:sp>
        <p:nvSpPr>
          <p:cNvPr id="21" name="Freeform 2356">
            <a:extLst>
              <a:ext uri="{FF2B5EF4-FFF2-40B4-BE49-F238E27FC236}">
                <a16:creationId xmlns:a16="http://schemas.microsoft.com/office/drawing/2014/main" id="{A783E3AE-355A-6C4A-BC20-9E83750B60EE}"/>
              </a:ext>
            </a:extLst>
          </p:cNvPr>
          <p:cNvSpPr>
            <a:spLocks noChangeArrowheads="1"/>
          </p:cNvSpPr>
          <p:nvPr/>
        </p:nvSpPr>
        <p:spPr bwMode="auto">
          <a:xfrm>
            <a:off x="7087818" y="2642943"/>
            <a:ext cx="284647" cy="1774635"/>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6">
              <a:lumMod val="75000"/>
            </a:schemeClr>
          </a:solidFill>
          <a:ln>
            <a:noFill/>
          </a:ln>
          <a:effectLst/>
          <a:extLst/>
        </p:spPr>
        <p:txBody>
          <a:bodyPr wrap="none" anchor="ctr"/>
          <a:lstStyle/>
          <a:p>
            <a:endParaRPr lang="en-US" sz="9600" dirty="0">
              <a:latin typeface="Montserrat Light" charset="0"/>
            </a:endParaRPr>
          </a:p>
        </p:txBody>
      </p:sp>
      <p:sp>
        <p:nvSpPr>
          <p:cNvPr id="22" name="Freeform 2356">
            <a:extLst>
              <a:ext uri="{FF2B5EF4-FFF2-40B4-BE49-F238E27FC236}">
                <a16:creationId xmlns:a16="http://schemas.microsoft.com/office/drawing/2014/main" id="{AE41F65D-A3DB-9E4C-BCF3-98BA590B9207}"/>
              </a:ext>
            </a:extLst>
          </p:cNvPr>
          <p:cNvSpPr>
            <a:spLocks noChangeArrowheads="1"/>
          </p:cNvSpPr>
          <p:nvPr/>
        </p:nvSpPr>
        <p:spPr bwMode="auto">
          <a:xfrm>
            <a:off x="7434503" y="2971327"/>
            <a:ext cx="284647" cy="144625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rgbClr val="C00000"/>
          </a:solidFill>
          <a:ln>
            <a:noFill/>
          </a:ln>
          <a:effectLst/>
          <a:extLst/>
        </p:spPr>
        <p:txBody>
          <a:bodyPr wrap="none" anchor="ctr"/>
          <a:lstStyle/>
          <a:p>
            <a:endParaRPr lang="en-US" sz="9600" dirty="0">
              <a:latin typeface="Montserrat Light" charset="0"/>
            </a:endParaRPr>
          </a:p>
        </p:txBody>
      </p:sp>
      <p:sp>
        <p:nvSpPr>
          <p:cNvPr id="23" name="Freeform 2356">
            <a:extLst>
              <a:ext uri="{FF2B5EF4-FFF2-40B4-BE49-F238E27FC236}">
                <a16:creationId xmlns:a16="http://schemas.microsoft.com/office/drawing/2014/main" id="{8B2BBA8C-FF0C-F042-A2ED-2BC095DBCDAF}"/>
              </a:ext>
            </a:extLst>
          </p:cNvPr>
          <p:cNvSpPr>
            <a:spLocks noChangeArrowheads="1"/>
          </p:cNvSpPr>
          <p:nvPr/>
        </p:nvSpPr>
        <p:spPr bwMode="auto">
          <a:xfrm>
            <a:off x="7793596" y="2769239"/>
            <a:ext cx="280282" cy="1648338"/>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tx1">
              <a:lumMod val="65000"/>
              <a:lumOff val="35000"/>
            </a:schemeClr>
          </a:solidFill>
          <a:ln>
            <a:noFill/>
          </a:ln>
          <a:effectLst/>
          <a:extLst/>
        </p:spPr>
        <p:txBody>
          <a:bodyPr wrap="none" anchor="ctr"/>
          <a:lstStyle/>
          <a:p>
            <a:endParaRPr lang="en-US" sz="9600" dirty="0">
              <a:latin typeface="Montserrat Light" charset="0"/>
            </a:endParaRPr>
          </a:p>
        </p:txBody>
      </p:sp>
      <p:sp>
        <p:nvSpPr>
          <p:cNvPr id="39" name="Title 1"/>
          <p:cNvSpPr>
            <a:spLocks noGrp="1"/>
          </p:cNvSpPr>
          <p:nvPr userDrawn="1">
            <p:ph type="title" hasCustomPrompt="1"/>
          </p:nvPr>
        </p:nvSpPr>
        <p:spPr>
          <a:xfrm>
            <a:off x="497333" y="1681594"/>
            <a:ext cx="8018313" cy="463722"/>
          </a:xfrm>
        </p:spPr>
        <p:txBody>
          <a:bodyPr>
            <a:normAutofit/>
          </a:bodyPr>
          <a:lstStyle>
            <a:lvl1pPr>
              <a:defRPr sz="2800" b="1" baseline="0">
                <a:solidFill>
                  <a:srgbClr val="C00000"/>
                </a:solidFill>
                <a:latin typeface="Raleway" panose="020B0503030101060003" pitchFamily="34" charset="0"/>
              </a:defRPr>
            </a:lvl1pPr>
          </a:lstStyle>
          <a:p>
            <a:r>
              <a:rPr lang="en-US" dirty="0"/>
              <a:t>Editable charts</a:t>
            </a:r>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630" y="332399"/>
            <a:ext cx="4112824" cy="1350927"/>
          </a:xfrm>
          <a:prstGeom prst="rect">
            <a:avLst/>
          </a:prstGeom>
        </p:spPr>
      </p:pic>
      <p:grpSp>
        <p:nvGrpSpPr>
          <p:cNvPr id="27" name="Group 26">
            <a:extLst>
              <a:ext uri="{FF2B5EF4-FFF2-40B4-BE49-F238E27FC236}">
                <a16:creationId xmlns:a16="http://schemas.microsoft.com/office/drawing/2014/main" id="{89591AF4-65C0-BB4C-8F15-708D4C1F1F58}"/>
              </a:ext>
            </a:extLst>
          </p:cNvPr>
          <p:cNvGrpSpPr/>
          <p:nvPr userDrawn="1"/>
        </p:nvGrpSpPr>
        <p:grpSpPr>
          <a:xfrm>
            <a:off x="313044" y="6371450"/>
            <a:ext cx="6939409" cy="351275"/>
            <a:chOff x="622534" y="6372784"/>
            <a:chExt cx="6939409" cy="351275"/>
          </a:xfrm>
        </p:grpSpPr>
        <p:sp>
          <p:nvSpPr>
            <p:cNvPr id="29" name="TextBox 28">
              <a:extLst>
                <a:ext uri="{FF2B5EF4-FFF2-40B4-BE49-F238E27FC236}">
                  <a16:creationId xmlns:a16="http://schemas.microsoft.com/office/drawing/2014/main" id="{77CBFFCB-FA7B-7F49-A811-451003DE0AEC}"/>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1" name="Picture 30">
              <a:extLst>
                <a:ext uri="{FF2B5EF4-FFF2-40B4-BE49-F238E27FC236}">
                  <a16:creationId xmlns:a16="http://schemas.microsoft.com/office/drawing/2014/main" id="{9AB59F01-16ED-1F47-AEC6-AA4148376F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1D20AC-9D17-EE4A-A7CE-F3A9AF3099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sp>
        <p:nvSpPr>
          <p:cNvPr id="2" name="Title 1"/>
          <p:cNvSpPr>
            <a:spLocks noGrp="1"/>
          </p:cNvSpPr>
          <p:nvPr>
            <p:ph type="title"/>
          </p:nvPr>
        </p:nvSpPr>
        <p:spPr>
          <a:xfrm>
            <a:off x="562844" y="274639"/>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12" name="Group 11">
            <a:extLst>
              <a:ext uri="{FF2B5EF4-FFF2-40B4-BE49-F238E27FC236}">
                <a16:creationId xmlns:a16="http://schemas.microsoft.com/office/drawing/2014/main" id="{33193E81-8ABF-3A45-9EF2-0FA9F1E0C64D}"/>
              </a:ext>
            </a:extLst>
          </p:cNvPr>
          <p:cNvGrpSpPr/>
          <p:nvPr userDrawn="1"/>
        </p:nvGrpSpPr>
        <p:grpSpPr>
          <a:xfrm>
            <a:off x="313044" y="6371450"/>
            <a:ext cx="6939409" cy="351275"/>
            <a:chOff x="622534" y="6372784"/>
            <a:chExt cx="6939409" cy="351275"/>
          </a:xfrm>
        </p:grpSpPr>
        <p:sp>
          <p:nvSpPr>
            <p:cNvPr id="13" name="TextBox 12">
              <a:extLst>
                <a:ext uri="{FF2B5EF4-FFF2-40B4-BE49-F238E27FC236}">
                  <a16:creationId xmlns:a16="http://schemas.microsoft.com/office/drawing/2014/main" id="{BB8F146B-FEDE-AE44-89AB-A6DB7D31230D}"/>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7" name="Picture 16">
              <a:extLst>
                <a:ext uri="{FF2B5EF4-FFF2-40B4-BE49-F238E27FC236}">
                  <a16:creationId xmlns:a16="http://schemas.microsoft.com/office/drawing/2014/main" id="{E459CD4A-94EE-7F41-BEDD-CC8226A68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5A0D4DE-7FF2-324A-917C-F10A5D3B4B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sp>
        <p:nvSpPr>
          <p:cNvPr id="2" name="Title 1"/>
          <p:cNvSpPr>
            <a:spLocks noGrp="1"/>
          </p:cNvSpPr>
          <p:nvPr>
            <p:ph type="title"/>
          </p:nvPr>
        </p:nvSpPr>
        <p:spPr>
          <a:xfrm>
            <a:off x="562844" y="274639"/>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sp>
        <p:nvSpPr>
          <p:cNvPr id="15" name="Content Placeholder 2">
            <a:extLst>
              <a:ext uri="{FF2B5EF4-FFF2-40B4-BE49-F238E27FC236}">
                <a16:creationId xmlns:a16="http://schemas.microsoft.com/office/drawing/2014/main" id="{056C0DB2-5CA9-FA44-AFC7-A51349201E4A}"/>
              </a:ext>
            </a:extLst>
          </p:cNvPr>
          <p:cNvSpPr>
            <a:spLocks noGrp="1"/>
          </p:cNvSpPr>
          <p:nvPr>
            <p:ph idx="1"/>
          </p:nvPr>
        </p:nvSpPr>
        <p:spPr>
          <a:xfrm>
            <a:off x="562860" y="1600201"/>
            <a:ext cx="8018280" cy="4525963"/>
          </a:xfrm>
        </p:spPr>
        <p:txBody>
          <a:bodyPr/>
          <a:lstStyle>
            <a:lvl1pPr>
              <a:defRPr>
                <a:solidFill>
                  <a:schemeClr val="tx1">
                    <a:lumMod val="65000"/>
                    <a:lumOff val="35000"/>
                  </a:schemeClr>
                </a:solidFill>
                <a:latin typeface="Raleway" panose="020B0503030101060003" pitchFamily="34" charset="0"/>
              </a:defRPr>
            </a:lvl1pPr>
            <a:lvl2pPr>
              <a:defRPr>
                <a:solidFill>
                  <a:schemeClr val="tx1">
                    <a:lumMod val="65000"/>
                    <a:lumOff val="35000"/>
                  </a:schemeClr>
                </a:solidFill>
                <a:latin typeface="Raleway" panose="020B0503030101060003" pitchFamily="34" charset="0"/>
              </a:defRPr>
            </a:lvl2pPr>
            <a:lvl3pPr>
              <a:defRPr>
                <a:solidFill>
                  <a:schemeClr val="tx1">
                    <a:lumMod val="65000"/>
                    <a:lumOff val="35000"/>
                  </a:schemeClr>
                </a:solidFill>
                <a:latin typeface="Raleway" panose="020B0503030101060003" pitchFamily="34" charset="0"/>
              </a:defRPr>
            </a:lvl3pPr>
            <a:lvl4pPr>
              <a:defRPr>
                <a:solidFill>
                  <a:schemeClr val="tx1">
                    <a:lumMod val="65000"/>
                    <a:lumOff val="35000"/>
                  </a:schemeClr>
                </a:solidFill>
                <a:latin typeface="Raleway" panose="020B0503030101060003" pitchFamily="34" charset="0"/>
              </a:defRPr>
            </a:lvl4pPr>
            <a:lvl5pPr>
              <a:defRPr>
                <a:solidFill>
                  <a:schemeClr val="tx1">
                    <a:lumMod val="65000"/>
                    <a:lumOff val="35000"/>
                  </a:schemeClr>
                </a:solidFill>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72DC2E7-0D8F-A94B-834B-FF85E3579CA6}"/>
              </a:ext>
            </a:extLst>
          </p:cNvPr>
          <p:cNvGrpSpPr/>
          <p:nvPr userDrawn="1"/>
        </p:nvGrpSpPr>
        <p:grpSpPr>
          <a:xfrm>
            <a:off x="313044" y="6371450"/>
            <a:ext cx="6939409" cy="351275"/>
            <a:chOff x="622534" y="6372784"/>
            <a:chExt cx="6939409" cy="351275"/>
          </a:xfrm>
        </p:grpSpPr>
        <p:sp>
          <p:nvSpPr>
            <p:cNvPr id="10" name="TextBox 9">
              <a:extLst>
                <a:ext uri="{FF2B5EF4-FFF2-40B4-BE49-F238E27FC236}">
                  <a16:creationId xmlns:a16="http://schemas.microsoft.com/office/drawing/2014/main" id="{5AAC1B6B-F978-D24B-AD7C-5FF1980AA37D}"/>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C09350C4-1425-7045-A61F-5A83465E6F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72DB821-27A0-4549-83CE-FFDFBFA836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275" b="9430"/>
          <a:stretch/>
        </p:blipFill>
        <p:spPr>
          <a:xfrm>
            <a:off x="0" y="98475"/>
            <a:ext cx="2532185" cy="6108944"/>
          </a:xfrm>
          <a:prstGeom prst="rect">
            <a:avLst/>
          </a:prstGeom>
        </p:spPr>
      </p:pic>
      <p:sp>
        <p:nvSpPr>
          <p:cNvPr id="2" name="Title 1"/>
          <p:cNvSpPr>
            <a:spLocks noGrp="1"/>
          </p:cNvSpPr>
          <p:nvPr>
            <p:ph type="title"/>
          </p:nvPr>
        </p:nvSpPr>
        <p:spPr>
          <a:xfrm>
            <a:off x="597973" y="273049"/>
            <a:ext cx="2797026" cy="1162051"/>
          </a:xfrm>
        </p:spPr>
        <p:txBody>
          <a:bodyPr anchor="b"/>
          <a:lstStyle>
            <a:lvl1pPr algn="l">
              <a:defRPr sz="2000" b="1">
                <a:solidFill>
                  <a:srgbClr val="C00000"/>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solidFill>
                  <a:schemeClr val="tx1">
                    <a:lumMod val="65000"/>
                    <a:lumOff val="35000"/>
                  </a:schemeClr>
                </a:solidFill>
                <a:latin typeface="Raleway" panose="020B0503030101060003" pitchFamily="34" charset="0"/>
              </a:defRPr>
            </a:lvl1pPr>
            <a:lvl2pPr>
              <a:defRPr sz="2800">
                <a:solidFill>
                  <a:schemeClr val="tx1">
                    <a:lumMod val="65000"/>
                    <a:lumOff val="35000"/>
                  </a:schemeClr>
                </a:solidFill>
                <a:latin typeface="Raleway" panose="020B0503030101060003" pitchFamily="34" charset="0"/>
              </a:defRPr>
            </a:lvl2pPr>
            <a:lvl3pPr>
              <a:defRPr sz="2400">
                <a:solidFill>
                  <a:schemeClr val="tx1">
                    <a:lumMod val="65000"/>
                    <a:lumOff val="35000"/>
                  </a:schemeClr>
                </a:solidFill>
                <a:latin typeface="Raleway" panose="020B0503030101060003" pitchFamily="34" charset="0"/>
              </a:defRPr>
            </a:lvl3pPr>
            <a:lvl4pPr>
              <a:defRPr sz="2000">
                <a:solidFill>
                  <a:schemeClr val="tx1">
                    <a:lumMod val="65000"/>
                    <a:lumOff val="35000"/>
                  </a:schemeClr>
                </a:solidFill>
                <a:latin typeface="Raleway" panose="020B0503030101060003" pitchFamily="34" charset="0"/>
              </a:defRPr>
            </a:lvl4pPr>
            <a:lvl5pPr>
              <a:defRPr sz="2000">
                <a:solidFill>
                  <a:schemeClr val="tx1">
                    <a:lumMod val="65000"/>
                    <a:lumOff val="35000"/>
                  </a:schemeClr>
                </a:solidFill>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solidFill>
                  <a:schemeClr val="tx1">
                    <a:lumMod val="65000"/>
                    <a:lumOff val="35000"/>
                  </a:schemeClr>
                </a:solidFill>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11" name="Group 10">
            <a:extLst>
              <a:ext uri="{FF2B5EF4-FFF2-40B4-BE49-F238E27FC236}">
                <a16:creationId xmlns:a16="http://schemas.microsoft.com/office/drawing/2014/main" id="{09AC591D-2EC8-4C40-8BE5-A8926C795A90}"/>
              </a:ext>
            </a:extLst>
          </p:cNvPr>
          <p:cNvGrpSpPr/>
          <p:nvPr userDrawn="1"/>
        </p:nvGrpSpPr>
        <p:grpSpPr>
          <a:xfrm>
            <a:off x="313044" y="6371450"/>
            <a:ext cx="6939409" cy="351275"/>
            <a:chOff x="622534" y="6372784"/>
            <a:chExt cx="6939409" cy="351275"/>
          </a:xfrm>
        </p:grpSpPr>
        <p:sp>
          <p:nvSpPr>
            <p:cNvPr id="12" name="TextBox 11">
              <a:extLst>
                <a:ext uri="{FF2B5EF4-FFF2-40B4-BE49-F238E27FC236}">
                  <a16:creationId xmlns:a16="http://schemas.microsoft.com/office/drawing/2014/main" id="{EC6F5BF2-5437-0E4A-A845-7997D9C9CC28}"/>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5" name="Picture 14">
              <a:extLst>
                <a:ext uri="{FF2B5EF4-FFF2-40B4-BE49-F238E27FC236}">
                  <a16:creationId xmlns:a16="http://schemas.microsoft.com/office/drawing/2014/main" id="{0C09BDE6-E14B-5240-82CF-FDB39C3305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61" r:id="rId2"/>
    <p:sldLayoutId id="2147483649"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60" r:id="rId12"/>
    <p:sldLayoutId id="2147483662" r:id="rId13"/>
  </p:sldLayoutIdLst>
  <p:txStyles>
    <p:titleStyle>
      <a:lvl1pPr algn="ctr" defTabSz="457200" rtl="0" eaLnBrk="1" latinLnBrk="0" hangingPunct="1">
        <a:spcBef>
          <a:spcPct val="0"/>
        </a:spcBef>
        <a:buNone/>
        <a:defRPr sz="4000" b="1" kern="1200">
          <a:solidFill>
            <a:srgbClr val="C00000"/>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Raleway" panose="020B0503030101060003" pitchFamily="34" charset="77"/>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Raleway" panose="020B0503030101060003" pitchFamily="34" charset="77"/>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Raleway" panose="020B0503030101060003" pitchFamily="34" charset="77"/>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Raleway" panose="020B0503030101060003" pitchFamily="34" charset="77"/>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Raleway" panose="020B0503030101060003" pitchFamily="34" charset="77"/>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trialsjournal.biomedcentral.com/articles/10.1186/s13063-018-2469-y"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frankchirowa@gmail.com" TargetMode="External"/><Relationship Id="rId2" Type="http://schemas.openxmlformats.org/officeDocument/2006/relationships/hyperlink" Target="mailto:frank.Chirowa@equiphealth.org/"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024933-C128-514C-B8E7-18DD2B246E83}"/>
              </a:ext>
            </a:extLst>
          </p:cNvPr>
          <p:cNvPicPr>
            <a:picLocks noChangeAspect="1"/>
          </p:cNvPicPr>
          <p:nvPr/>
        </p:nvPicPr>
        <p:blipFill rotWithShape="1">
          <a:blip r:embed="rId2"/>
          <a:srcRect l="5667" t="15420" r="29332" b="21904"/>
          <a:stretch/>
        </p:blipFill>
        <p:spPr>
          <a:xfrm>
            <a:off x="2240280" y="487679"/>
            <a:ext cx="5943600" cy="883921"/>
          </a:xfrm>
          <a:prstGeom prst="rect">
            <a:avLst/>
          </a:prstGeom>
        </p:spPr>
      </p:pic>
      <p:pic>
        <p:nvPicPr>
          <p:cNvPr id="3" name="Picture 2">
            <a:extLst>
              <a:ext uri="{FF2B5EF4-FFF2-40B4-BE49-F238E27FC236}">
                <a16:creationId xmlns:a16="http://schemas.microsoft.com/office/drawing/2014/main" id="{8B38EF4D-F4B3-415D-81C8-1A4F766E7EB9}"/>
              </a:ext>
            </a:extLst>
          </p:cNvPr>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251899" y="200014"/>
            <a:ext cx="1520340" cy="1459249"/>
          </a:xfrm>
          <a:prstGeom prst="rect">
            <a:avLst/>
          </a:prstGeom>
          <a:noFill/>
          <a:ln>
            <a:noFill/>
          </a:ln>
        </p:spPr>
      </p:pic>
    </p:spTree>
    <p:extLst>
      <p:ext uri="{BB962C8B-B14F-4D97-AF65-F5344CB8AC3E}">
        <p14:creationId xmlns:p14="http://schemas.microsoft.com/office/powerpoint/2010/main" val="115183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92FF1D-A24C-4C80-B9DD-0B5C4E2CB2B4}"/>
              </a:ext>
            </a:extLst>
          </p:cNvPr>
          <p:cNvGraphicFramePr>
            <a:graphicFrameLocks noGrp="1"/>
          </p:cNvGraphicFramePr>
          <p:nvPr>
            <p:extLst>
              <p:ext uri="{D42A27DB-BD31-4B8C-83A1-F6EECF244321}">
                <p14:modId xmlns:p14="http://schemas.microsoft.com/office/powerpoint/2010/main" val="1123785224"/>
              </p:ext>
            </p:extLst>
          </p:nvPr>
        </p:nvGraphicFramePr>
        <p:xfrm>
          <a:off x="197514" y="1436441"/>
          <a:ext cx="8748972" cy="2961387"/>
        </p:xfrm>
        <a:graphic>
          <a:graphicData uri="http://schemas.openxmlformats.org/drawingml/2006/table">
            <a:tbl>
              <a:tblPr firstRow="1" bandRow="1">
                <a:tableStyleId>{21E4AEA4-8DFA-4A89-87EB-49C32662AFE0}</a:tableStyleId>
              </a:tblPr>
              <a:tblGrid>
                <a:gridCol w="1886467">
                  <a:extLst>
                    <a:ext uri="{9D8B030D-6E8A-4147-A177-3AD203B41FA5}">
                      <a16:colId xmlns:a16="http://schemas.microsoft.com/office/drawing/2014/main" val="829050341"/>
                    </a:ext>
                  </a:extLst>
                </a:gridCol>
                <a:gridCol w="2105247">
                  <a:extLst>
                    <a:ext uri="{9D8B030D-6E8A-4147-A177-3AD203B41FA5}">
                      <a16:colId xmlns:a16="http://schemas.microsoft.com/office/drawing/2014/main" val="3685965584"/>
                    </a:ext>
                  </a:extLst>
                </a:gridCol>
                <a:gridCol w="2719572">
                  <a:extLst>
                    <a:ext uri="{9D8B030D-6E8A-4147-A177-3AD203B41FA5}">
                      <a16:colId xmlns:a16="http://schemas.microsoft.com/office/drawing/2014/main" val="3402871683"/>
                    </a:ext>
                  </a:extLst>
                </a:gridCol>
                <a:gridCol w="2037686">
                  <a:extLst>
                    <a:ext uri="{9D8B030D-6E8A-4147-A177-3AD203B41FA5}">
                      <a16:colId xmlns:a16="http://schemas.microsoft.com/office/drawing/2014/main" val="2281796913"/>
                    </a:ext>
                  </a:extLst>
                </a:gridCol>
              </a:tblGrid>
              <a:tr h="1284502">
                <a:tc>
                  <a:txBody>
                    <a:bodyPr/>
                    <a:lstStyle/>
                    <a:p>
                      <a:pPr algn="ctr"/>
                      <a:endParaRPr lang="en-US" sz="2000" dirty="0">
                        <a:latin typeface="Raleway" panose="020B0503030101060003"/>
                      </a:endParaRPr>
                    </a:p>
                  </a:txBody>
                  <a:tcPr marL="68580" marR="68580" marT="34290" marB="34290"/>
                </a:tc>
                <a:tc>
                  <a:txBody>
                    <a:bodyPr/>
                    <a:lstStyle/>
                    <a:p>
                      <a:pPr algn="ctr"/>
                      <a:r>
                        <a:rPr lang="en-ZA" sz="2000" dirty="0">
                          <a:effectLst/>
                          <a:latin typeface="Raleway" panose="020B0503030101060003"/>
                        </a:rPr>
                        <a:t>Clinics/Facility Arm</a:t>
                      </a:r>
                      <a:endParaRPr lang="en-US" sz="2000" dirty="0">
                        <a:effectLst/>
                        <a:latin typeface="Raleway" panose="020B0503030101060003"/>
                      </a:endParaRPr>
                    </a:p>
                  </a:txBody>
                  <a:tcPr marL="68580" marR="68580" marT="34290" marB="34290"/>
                </a:tc>
                <a:tc>
                  <a:txBody>
                    <a:bodyPr/>
                    <a:lstStyle/>
                    <a:p>
                      <a:pPr algn="ctr"/>
                      <a:r>
                        <a:rPr lang="en-ZA" sz="2000" dirty="0">
                          <a:effectLst/>
                          <a:latin typeface="Raleway" panose="020B0503030101060003"/>
                        </a:rPr>
                        <a:t>CARGS/Community Arm</a:t>
                      </a:r>
                      <a:endParaRPr lang="en-US" sz="2000" dirty="0">
                        <a:effectLst/>
                        <a:latin typeface="Raleway" panose="020B0503030101060003"/>
                      </a:endParaRPr>
                    </a:p>
                  </a:txBody>
                  <a:tcPr marL="68580" marR="68580" marT="34290" marB="34290"/>
                </a:tc>
                <a:tc>
                  <a:txBody>
                    <a:bodyPr/>
                    <a:lstStyle/>
                    <a:p>
                      <a:pPr algn="ctr"/>
                      <a:r>
                        <a:rPr lang="en-ZA" sz="2000" dirty="0">
                          <a:effectLst/>
                          <a:latin typeface="Raleway" panose="020B0503030101060003"/>
                        </a:rPr>
                        <a:t>CARGS Expectations</a:t>
                      </a:r>
                      <a:endParaRPr lang="en-US" sz="2000" dirty="0">
                        <a:effectLst/>
                        <a:latin typeface="Raleway" panose="020B0503030101060003"/>
                      </a:endParaRPr>
                    </a:p>
                    <a:p>
                      <a:pPr algn="ctr"/>
                      <a:r>
                        <a:rPr lang="en-ZA" sz="2000" dirty="0">
                          <a:effectLst/>
                          <a:latin typeface="Raleway" panose="020B0503030101060003"/>
                        </a:rPr>
                        <a:t> </a:t>
                      </a:r>
                      <a:endParaRPr lang="en-US" sz="2000" dirty="0">
                        <a:latin typeface="Raleway" panose="020B0503030101060003"/>
                      </a:endParaRPr>
                    </a:p>
                  </a:txBody>
                  <a:tcPr marL="68580" marR="68580" marT="34290" marB="34290"/>
                </a:tc>
                <a:extLst>
                  <a:ext uri="{0D108BD9-81ED-4DB2-BD59-A6C34878D82A}">
                    <a16:rowId xmlns:a16="http://schemas.microsoft.com/office/drawing/2014/main" val="2515576675"/>
                  </a:ext>
                </a:extLst>
              </a:tr>
              <a:tr h="1676885">
                <a:tc>
                  <a:txBody>
                    <a:bodyPr/>
                    <a:lstStyle/>
                    <a:p>
                      <a:pPr marL="0" marR="0">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Transport cost to facility / CARGS</a:t>
                      </a:r>
                    </a:p>
                    <a:p>
                      <a:pPr marL="0" marR="0">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(Two-way)</a:t>
                      </a:r>
                      <a:endParaRPr lang="en-US" sz="2000" b="1"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nchor="ctr"/>
                </a:tc>
                <a:tc>
                  <a:txBody>
                    <a:bodyPr/>
                    <a:lstStyle/>
                    <a:p>
                      <a:pPr marL="0" marR="0" algn="ctr">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$3.78 </a:t>
                      </a:r>
                    </a:p>
                    <a:p>
                      <a:pPr marL="0" marR="0" algn="ctr">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95% CI (3.12-4.44)</a:t>
                      </a:r>
                      <a:endParaRPr lang="en-US" sz="2000" b="1"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nchor="ctr"/>
                </a:tc>
                <a:tc>
                  <a:txBody>
                    <a:bodyPr/>
                    <a:lstStyle/>
                    <a:p>
                      <a:pPr marL="0" marR="0" algn="ctr">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$3.78  </a:t>
                      </a:r>
                    </a:p>
                    <a:p>
                      <a:pPr marL="0" marR="0" algn="ctr">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95% CI (2.56-5.02)</a:t>
                      </a:r>
                      <a:endParaRPr lang="en-US" sz="2000" b="1"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nchor="ctr"/>
                </a:tc>
                <a:tc>
                  <a:txBody>
                    <a:bodyPr/>
                    <a:lstStyle/>
                    <a:p>
                      <a:pPr marL="0" marR="0" algn="ctr">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$1</a:t>
                      </a:r>
                      <a:r>
                        <a:rPr lang="en-ZA" sz="2000" b="1" baseline="0" dirty="0">
                          <a:solidFill>
                            <a:schemeClr val="tx1"/>
                          </a:solidFill>
                          <a:effectLst/>
                          <a:latin typeface="Raleway" panose="020B0503030101060003"/>
                          <a:ea typeface="Calibri" panose="020F0502020204030204" pitchFamily="34" charset="0"/>
                          <a:cs typeface="Cordia New" panose="020B0304020202020204" pitchFamily="34" charset="-34"/>
                        </a:rPr>
                        <a:t>.</a:t>
                      </a: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80 </a:t>
                      </a:r>
                    </a:p>
                    <a:p>
                      <a:pPr marL="0" marR="0" algn="ctr">
                        <a:lnSpc>
                          <a:spcPct val="107000"/>
                        </a:lnSpc>
                        <a:spcBef>
                          <a:spcPts val="0"/>
                        </a:spcBef>
                        <a:spcAft>
                          <a:spcPts val="0"/>
                        </a:spcAft>
                      </a:pP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95%</a:t>
                      </a:r>
                      <a:r>
                        <a:rPr lang="en-ZA" sz="2000" b="1" baseline="0" dirty="0">
                          <a:solidFill>
                            <a:schemeClr val="tx1"/>
                          </a:solidFill>
                          <a:effectLst/>
                          <a:latin typeface="Raleway" panose="020B0503030101060003"/>
                          <a:ea typeface="Calibri" panose="020F0502020204030204" pitchFamily="34" charset="0"/>
                          <a:cs typeface="Cordia New" panose="020B0304020202020204" pitchFamily="34" charset="-34"/>
                        </a:rPr>
                        <a:t> </a:t>
                      </a:r>
                      <a:r>
                        <a:rPr lang="en-ZA" sz="2000" b="1" dirty="0">
                          <a:solidFill>
                            <a:schemeClr val="tx1"/>
                          </a:solidFill>
                          <a:effectLst/>
                          <a:latin typeface="Raleway" panose="020B0503030101060003"/>
                          <a:ea typeface="Calibri" panose="020F0502020204030204" pitchFamily="34" charset="0"/>
                          <a:cs typeface="Cordia New" panose="020B0304020202020204" pitchFamily="34" charset="-34"/>
                        </a:rPr>
                        <a:t>CI (0.8-3.4) </a:t>
                      </a:r>
                      <a:endParaRPr lang="en-US" sz="2000" b="1"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nchor="ctr"/>
                </a:tc>
                <a:extLst>
                  <a:ext uri="{0D108BD9-81ED-4DB2-BD59-A6C34878D82A}">
                    <a16:rowId xmlns:a16="http://schemas.microsoft.com/office/drawing/2014/main" val="2984682960"/>
                  </a:ext>
                </a:extLst>
              </a:tr>
            </a:tbl>
          </a:graphicData>
        </a:graphic>
      </p:graphicFrame>
      <p:sp>
        <p:nvSpPr>
          <p:cNvPr id="3" name="TextBox 2">
            <a:extLst>
              <a:ext uri="{FF2B5EF4-FFF2-40B4-BE49-F238E27FC236}">
                <a16:creationId xmlns:a16="http://schemas.microsoft.com/office/drawing/2014/main" id="{B27BFDAE-4979-4EDE-B16D-BCACA0312282}"/>
              </a:ext>
            </a:extLst>
          </p:cNvPr>
          <p:cNvSpPr txBox="1"/>
          <p:nvPr/>
        </p:nvSpPr>
        <p:spPr>
          <a:xfrm>
            <a:off x="0" y="152515"/>
            <a:ext cx="9245600" cy="954107"/>
          </a:xfrm>
          <a:prstGeom prst="rect">
            <a:avLst/>
          </a:prstGeom>
          <a:noFill/>
        </p:spPr>
        <p:txBody>
          <a:bodyPr wrap="square" rtlCol="0">
            <a:spAutoFit/>
          </a:bodyPr>
          <a:lstStyle/>
          <a:p>
            <a:pPr algn="ctr">
              <a:spcBef>
                <a:spcPct val="0"/>
              </a:spcBef>
            </a:pPr>
            <a:r>
              <a:rPr lang="en-US" sz="2800" b="1" dirty="0">
                <a:solidFill>
                  <a:srgbClr val="C00000"/>
                </a:solidFill>
                <a:latin typeface="Raleway" panose="020B0503030101060003" pitchFamily="34" charset="0"/>
                <a:ea typeface="+mj-ea"/>
                <a:cs typeface="Arial" pitchFamily="34" charset="0"/>
              </a:rPr>
              <a:t>TRANSPORT COSTS TO THE FACILITY VS EXPECTED TRANSPORT COSTS TO THE COMMUNITY PICK-UP POINT</a:t>
            </a:r>
          </a:p>
        </p:txBody>
      </p:sp>
      <p:sp>
        <p:nvSpPr>
          <p:cNvPr id="5" name="TextBox 4">
            <a:extLst>
              <a:ext uri="{FF2B5EF4-FFF2-40B4-BE49-F238E27FC236}">
                <a16:creationId xmlns:a16="http://schemas.microsoft.com/office/drawing/2014/main" id="{2DE270C3-F18C-4FE6-B371-D62A78B74D6C}"/>
              </a:ext>
            </a:extLst>
          </p:cNvPr>
          <p:cNvSpPr txBox="1"/>
          <p:nvPr/>
        </p:nvSpPr>
        <p:spPr>
          <a:xfrm>
            <a:off x="283535" y="4645819"/>
            <a:ext cx="8761228" cy="964880"/>
          </a:xfrm>
          <a:prstGeom prst="rect">
            <a:avLst/>
          </a:prstGeom>
          <a:noFill/>
        </p:spPr>
        <p:txBody>
          <a:bodyPr wrap="square" rtlCol="0">
            <a:spAutoFit/>
          </a:bodyPr>
          <a:lstStyle/>
          <a:p>
            <a:pPr algn="just">
              <a:lnSpc>
                <a:spcPct val="90000"/>
              </a:lnSpc>
              <a:spcBef>
                <a:spcPct val="20000"/>
              </a:spcBef>
              <a:buSzPct val="100000"/>
              <a:defRPr sz="1800" b="0" i="0" u="none" strike="noStrike" kern="0" cap="none" spc="0" baseline="0">
                <a:solidFill>
                  <a:srgbClr val="000000"/>
                </a:solidFill>
                <a:uFillTx/>
              </a:defRPr>
            </a:pPr>
            <a:r>
              <a:rPr lang="en-US" sz="2400" dirty="0">
                <a:latin typeface="Raleway" panose="020B0503030101060003"/>
              </a:rPr>
              <a:t> </a:t>
            </a:r>
            <a:r>
              <a:rPr lang="en-US" sz="2400" kern="0" dirty="0">
                <a:solidFill>
                  <a:srgbClr val="000000"/>
                </a:solidFill>
                <a:latin typeface="Raleway" panose="020B0503030101060003"/>
                <a:cs typeface="Arial" pitchFamily="34" charset="0"/>
              </a:rPr>
              <a:t>52% expected reduction in transport cost by joining CARGS ($1.80 two-way vs $ 3.78 two-way at the facility)</a:t>
            </a:r>
          </a:p>
          <a:p>
            <a:endParaRPr lang="en-US" sz="1350" dirty="0"/>
          </a:p>
        </p:txBody>
      </p:sp>
    </p:spTree>
    <p:extLst>
      <p:ext uri="{BB962C8B-B14F-4D97-AF65-F5344CB8AC3E}">
        <p14:creationId xmlns:p14="http://schemas.microsoft.com/office/powerpoint/2010/main" val="542646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5751355-BFDB-4B8D-89FD-09DA44C22BE6}"/>
              </a:ext>
            </a:extLst>
          </p:cNvPr>
          <p:cNvGraphicFramePr>
            <a:graphicFrameLocks/>
          </p:cNvGraphicFramePr>
          <p:nvPr>
            <p:extLst>
              <p:ext uri="{D42A27DB-BD31-4B8C-83A1-F6EECF244321}">
                <p14:modId xmlns:p14="http://schemas.microsoft.com/office/powerpoint/2010/main" val="3570425917"/>
              </p:ext>
            </p:extLst>
          </p:nvPr>
        </p:nvGraphicFramePr>
        <p:xfrm>
          <a:off x="174171" y="246743"/>
          <a:ext cx="8839199" cy="64538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7CDB39B-251A-4E64-9AC0-246B5EB32E63}"/>
              </a:ext>
            </a:extLst>
          </p:cNvPr>
          <p:cNvSpPr txBox="1"/>
          <p:nvPr/>
        </p:nvSpPr>
        <p:spPr>
          <a:xfrm>
            <a:off x="7123811" y="1063252"/>
            <a:ext cx="2009564" cy="2585323"/>
          </a:xfrm>
          <a:prstGeom prst="rect">
            <a:avLst/>
          </a:prstGeom>
          <a:noFill/>
        </p:spPr>
        <p:txBody>
          <a:bodyPr wrap="square" rtlCol="0">
            <a:spAutoFit/>
          </a:bodyPr>
          <a:lstStyle/>
          <a:p>
            <a:pPr algn="just"/>
            <a:r>
              <a:rPr lang="en-US" dirty="0"/>
              <a:t>Bus/Taxi : Rural 19% </a:t>
            </a:r>
            <a:r>
              <a:rPr lang="en-US" b="1" dirty="0"/>
              <a:t>95%CI (18%-22%); </a:t>
            </a:r>
            <a:r>
              <a:rPr lang="en-US" dirty="0"/>
              <a:t>Urban 39% </a:t>
            </a:r>
            <a:r>
              <a:rPr lang="en-US" b="1" dirty="0"/>
              <a:t>95%CI (31%-47%)</a:t>
            </a:r>
          </a:p>
          <a:p>
            <a:pPr algn="just"/>
            <a:endParaRPr lang="en-US" b="1" dirty="0"/>
          </a:p>
          <a:p>
            <a:pPr algn="just"/>
            <a:r>
              <a:rPr lang="en-US" dirty="0"/>
              <a:t>Walking: Rural 76% </a:t>
            </a:r>
            <a:r>
              <a:rPr lang="en-US" b="1" dirty="0"/>
              <a:t>95%CI (73%-80%); </a:t>
            </a:r>
            <a:r>
              <a:rPr lang="en-US" dirty="0"/>
              <a:t>Urban 58% </a:t>
            </a:r>
            <a:r>
              <a:rPr lang="en-US" b="1" dirty="0"/>
              <a:t>95%CI (50%-66%)</a:t>
            </a:r>
          </a:p>
        </p:txBody>
      </p:sp>
    </p:spTree>
    <p:extLst>
      <p:ext uri="{BB962C8B-B14F-4D97-AF65-F5344CB8AC3E}">
        <p14:creationId xmlns:p14="http://schemas.microsoft.com/office/powerpoint/2010/main" val="36648776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62860" y="76167"/>
            <a:ext cx="8018280" cy="795703"/>
          </a:xfrm>
        </p:spPr>
        <p:txBody>
          <a:bodyPr/>
          <a:lstStyle/>
          <a:p>
            <a:pPr lvl="0"/>
            <a:r>
              <a:rPr lang="en-US" dirty="0"/>
              <a:t>CONCLUSIONS</a:t>
            </a:r>
          </a:p>
        </p:txBody>
      </p:sp>
      <p:sp>
        <p:nvSpPr>
          <p:cNvPr id="3" name="Content Placeholder 2"/>
          <p:cNvSpPr txBox="1">
            <a:spLocks noGrp="1"/>
          </p:cNvSpPr>
          <p:nvPr>
            <p:ph type="body" idx="4294967295"/>
          </p:nvPr>
        </p:nvSpPr>
        <p:spPr>
          <a:xfrm>
            <a:off x="210411" y="754743"/>
            <a:ext cx="8657368" cy="5646057"/>
          </a:xfrm>
        </p:spPr>
        <p:txBody>
          <a:bodyPr>
            <a:noAutofit/>
          </a:bodyPr>
          <a:lstStyle/>
          <a:p>
            <a:pPr lvl="0" algn="just"/>
            <a:r>
              <a:rPr lang="en-ZA" sz="2400" dirty="0">
                <a:solidFill>
                  <a:schemeClr val="tx1"/>
                </a:solidFill>
              </a:rPr>
              <a:t>CARG members EXPECT : </a:t>
            </a:r>
          </a:p>
          <a:p>
            <a:pPr lvl="1" algn="just">
              <a:buFont typeface="Wingdings" panose="05000000000000000000" pitchFamily="2" charset="2"/>
              <a:buChar char="v"/>
            </a:pPr>
            <a:r>
              <a:rPr lang="en-ZA" sz="2400" dirty="0">
                <a:solidFill>
                  <a:srgbClr val="FF0000"/>
                </a:solidFill>
              </a:rPr>
              <a:t>Lower transport costs </a:t>
            </a:r>
            <a:r>
              <a:rPr lang="en-ZA" sz="2400" dirty="0">
                <a:solidFill>
                  <a:schemeClr val="tx1"/>
                </a:solidFill>
              </a:rPr>
              <a:t>for ART refills in the community compared to the facility </a:t>
            </a:r>
          </a:p>
          <a:p>
            <a:pPr lvl="1" algn="just">
              <a:buFont typeface="Wingdings" panose="05000000000000000000" pitchFamily="2" charset="2"/>
              <a:buChar char="v"/>
            </a:pPr>
            <a:r>
              <a:rPr lang="en-ZA" sz="2400" dirty="0">
                <a:solidFill>
                  <a:schemeClr val="tx1"/>
                </a:solidFill>
              </a:rPr>
              <a:t>To travel substantially </a:t>
            </a:r>
            <a:r>
              <a:rPr lang="en-ZA" sz="2400" dirty="0">
                <a:solidFill>
                  <a:srgbClr val="FF0000"/>
                </a:solidFill>
              </a:rPr>
              <a:t>shorter distances </a:t>
            </a:r>
            <a:r>
              <a:rPr lang="en-ZA" sz="2400" dirty="0">
                <a:solidFill>
                  <a:schemeClr val="tx1"/>
                </a:solidFill>
              </a:rPr>
              <a:t>with </a:t>
            </a:r>
            <a:r>
              <a:rPr lang="en-ZA" sz="2400" dirty="0">
                <a:solidFill>
                  <a:srgbClr val="FF0000"/>
                </a:solidFill>
              </a:rPr>
              <a:t>reduced travel times</a:t>
            </a:r>
            <a:r>
              <a:rPr lang="en-ZA" sz="2400" dirty="0">
                <a:solidFill>
                  <a:schemeClr val="tx1"/>
                </a:solidFill>
              </a:rPr>
              <a:t> to access care, compared to patients collecting ART from facilities. </a:t>
            </a:r>
          </a:p>
          <a:p>
            <a:pPr lvl="0" algn="just"/>
            <a:r>
              <a:rPr lang="en-ZA" sz="2400" dirty="0">
                <a:solidFill>
                  <a:schemeClr val="tx1"/>
                </a:solidFill>
              </a:rPr>
              <a:t>CARGs are a differentiated model of care offering important benefits to stable ART patients as competing activities (farming, selling, school, gold panning) can still be done; one member collects medication on behalf of the group.</a:t>
            </a:r>
          </a:p>
          <a:p>
            <a:pPr lvl="0" algn="just"/>
            <a:r>
              <a:rPr lang="en-ZA" sz="2400" dirty="0">
                <a:solidFill>
                  <a:schemeClr val="tx1"/>
                </a:solidFill>
              </a:rPr>
              <a:t>A comparison of the patient costing baseline data with actual 12 months and 24 months follow-up is critical to obtain actual patient benefits of implementing CARGs.</a:t>
            </a:r>
            <a:endParaRPr lang="en-US" sz="2400" dirty="0">
              <a:solidFill>
                <a:schemeClr val="tx1"/>
              </a:solidFill>
            </a:endParaRPr>
          </a:p>
        </p:txBody>
      </p:sp>
    </p:spTree>
    <p:extLst>
      <p:ext uri="{BB962C8B-B14F-4D97-AF65-F5344CB8AC3E}">
        <p14:creationId xmlns:p14="http://schemas.microsoft.com/office/powerpoint/2010/main" val="83270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62860" y="139967"/>
            <a:ext cx="8018280" cy="824052"/>
          </a:xfrm>
        </p:spPr>
        <p:txBody>
          <a:bodyPr/>
          <a:lstStyle/>
          <a:p>
            <a:pPr lvl="0"/>
            <a:r>
              <a:rPr lang="en-US" b="1" dirty="0"/>
              <a:t>LIMITATIONS</a:t>
            </a:r>
          </a:p>
        </p:txBody>
      </p:sp>
      <p:sp>
        <p:nvSpPr>
          <p:cNvPr id="3" name="Content Placeholder 2"/>
          <p:cNvSpPr txBox="1">
            <a:spLocks noGrp="1"/>
          </p:cNvSpPr>
          <p:nvPr>
            <p:ph type="body" idx="4294967295"/>
          </p:nvPr>
        </p:nvSpPr>
        <p:spPr>
          <a:xfrm>
            <a:off x="210411" y="1025381"/>
            <a:ext cx="8657368" cy="4402962"/>
          </a:xfrm>
        </p:spPr>
        <p:txBody>
          <a:bodyPr>
            <a:normAutofit/>
          </a:bodyPr>
          <a:lstStyle/>
          <a:p>
            <a:pPr lvl="0"/>
            <a:r>
              <a:rPr lang="en-ZA" dirty="0">
                <a:solidFill>
                  <a:schemeClr val="tx1"/>
                </a:solidFill>
              </a:rPr>
              <a:t>The reported transport costs and distance to CARG meeting places are not actual but expected costs and distances as obtained from new CARG members.</a:t>
            </a:r>
          </a:p>
          <a:p>
            <a:pPr lvl="0"/>
            <a:r>
              <a:rPr lang="en-ZA" dirty="0">
                <a:solidFill>
                  <a:schemeClr val="tx1"/>
                </a:solidFill>
              </a:rPr>
              <a:t>Conclusion is based on baseline expected costs; actual costs will be obtained at 12 month and 24 month analysis.</a:t>
            </a:r>
          </a:p>
          <a:p>
            <a:pPr lvl="0"/>
            <a:r>
              <a:rPr lang="en-ZA" dirty="0">
                <a:solidFill>
                  <a:schemeClr val="tx1"/>
                </a:solidFill>
              </a:rPr>
              <a:t>Target sample size not reached.</a:t>
            </a:r>
          </a:p>
        </p:txBody>
      </p:sp>
    </p:spTree>
    <p:extLst>
      <p:ext uri="{BB962C8B-B14F-4D97-AF65-F5344CB8AC3E}">
        <p14:creationId xmlns:p14="http://schemas.microsoft.com/office/powerpoint/2010/main" val="421381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Picture 3">
            <a:extLst>
              <a:ext uri="{FF2B5EF4-FFF2-40B4-BE49-F238E27FC236}">
                <a16:creationId xmlns:a16="http://schemas.microsoft.com/office/drawing/2014/main" id="{026208C3-E667-0240-8D6E-CBFE563AA960}"/>
              </a:ext>
            </a:extLst>
          </p:cNvPr>
          <p:cNvPicPr>
            <a:picLocks noChangeAspect="1"/>
          </p:cNvPicPr>
          <p:nvPr/>
        </p:nvPicPr>
        <p:blipFill rotWithShape="1">
          <a:blip r:embed="rId2"/>
          <a:srcRect t="17011" b="21256"/>
          <a:stretch/>
        </p:blipFill>
        <p:spPr>
          <a:xfrm>
            <a:off x="4755662" y="6293486"/>
            <a:ext cx="3016738" cy="442594"/>
          </a:xfrm>
          <a:prstGeom prst="rect">
            <a:avLst/>
          </a:prstGeom>
        </p:spPr>
      </p:pic>
    </p:spTree>
    <p:extLst>
      <p:ext uri="{BB962C8B-B14F-4D97-AF65-F5344CB8AC3E}">
        <p14:creationId xmlns:p14="http://schemas.microsoft.com/office/powerpoint/2010/main" val="214283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62860" y="147050"/>
            <a:ext cx="8018280" cy="604319"/>
          </a:xfrm>
        </p:spPr>
        <p:txBody>
          <a:bodyPr>
            <a:normAutofit fontScale="90000"/>
          </a:bodyPr>
          <a:lstStyle/>
          <a:p>
            <a:pPr lvl="0"/>
            <a:r>
              <a:rPr lang="en-US" dirty="0"/>
              <a:t>REFERENCES</a:t>
            </a:r>
          </a:p>
        </p:txBody>
      </p:sp>
      <p:sp>
        <p:nvSpPr>
          <p:cNvPr id="3" name="Content Placeholder 2"/>
          <p:cNvSpPr txBox="1">
            <a:spLocks noGrp="1"/>
          </p:cNvSpPr>
          <p:nvPr>
            <p:ph type="body" idx="4294967295"/>
          </p:nvPr>
        </p:nvSpPr>
        <p:spPr>
          <a:xfrm>
            <a:off x="210410" y="857692"/>
            <a:ext cx="8749291" cy="5511210"/>
          </a:xfrm>
        </p:spPr>
        <p:txBody>
          <a:bodyPr>
            <a:normAutofit lnSpcReduction="10000"/>
          </a:bodyPr>
          <a:lstStyle/>
          <a:p>
            <a:pPr marL="0" indent="0">
              <a:lnSpc>
                <a:spcPct val="80000"/>
              </a:lnSpc>
              <a:buNone/>
            </a:pPr>
            <a:r>
              <a:rPr lang="en-ZA" sz="450" dirty="0"/>
              <a:t> </a:t>
            </a:r>
            <a:endParaRPr lang="en-US" sz="900" dirty="0">
              <a:solidFill>
                <a:srgbClr val="000000"/>
              </a:solidFill>
            </a:endParaRPr>
          </a:p>
          <a:p>
            <a:pPr lvl="0">
              <a:lnSpc>
                <a:spcPct val="80000"/>
              </a:lnSpc>
            </a:pPr>
            <a:r>
              <a:rPr lang="en-ZA" sz="1200" b="1" dirty="0">
                <a:solidFill>
                  <a:srgbClr val="000000"/>
                </a:solidFill>
              </a:rPr>
              <a:t>ABONGOMERA, E. 2018. Patient-level benefits associated with decentralisation of antiretroviral therapy services to primary health facilities in Malawi and Uganda.</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APOLLO 2017. Effect of frequency of clinic visits and medication pick-up on antiretroviral treatment outcomes: a systematic literature review and meta-analysis. Journal of International Aids Society, 20.</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EISINGER 2018. Ending the HIV/AIDS Pandemic. Emerging Infectious Diseases, 24, 413-416.</a:t>
            </a:r>
            <a:endParaRPr lang="en-US" sz="1200" b="1" dirty="0">
              <a:solidFill>
                <a:srgbClr val="000000"/>
              </a:solidFill>
            </a:endParaRPr>
          </a:p>
          <a:p>
            <a:pPr lvl="0">
              <a:lnSpc>
                <a:spcPct val="80000"/>
              </a:lnSpc>
            </a:pPr>
            <a:endParaRPr lang="en-US" sz="1200" b="1" dirty="0">
              <a:solidFill>
                <a:srgbClr val="000000"/>
              </a:solidFill>
            </a:endParaRPr>
          </a:p>
          <a:p>
            <a:pPr>
              <a:lnSpc>
                <a:spcPct val="80000"/>
              </a:lnSpc>
            </a:pPr>
            <a:r>
              <a:rPr lang="en-ZA" sz="1200" b="1" dirty="0">
                <a:solidFill>
                  <a:srgbClr val="000000"/>
                </a:solidFill>
              </a:rPr>
              <a:t>FATTI 2018. The effectiveness and cost-effectiveness of 3-vs.6-monthly dispensing of antiretroviral treatment (ART) for stable HIV patients in community ART refill groups in Zimbabwe: study protocol for a pragmatic, cluster-randomised trial. Trials, 19.</a:t>
            </a:r>
            <a:r>
              <a:rPr lang="en-ZA" sz="1200" dirty="0">
                <a:solidFill>
                  <a:schemeClr val="tx1"/>
                </a:solidFill>
                <a:hlinkClick r:id="rId2"/>
              </a:rPr>
              <a:t> https://trialsjournal.biomedcentral.com/articles/10.1186/s13063-018-2469-y</a:t>
            </a:r>
            <a:endParaRPr lang="en-ZA" sz="1200" dirty="0">
              <a:solidFill>
                <a:schemeClr val="tx1"/>
              </a:solidFill>
            </a:endParaRPr>
          </a:p>
          <a:p>
            <a:pPr lvl="0">
              <a:lnSpc>
                <a:spcPct val="80000"/>
              </a:lnSpc>
            </a:pP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MOHCC 2017. Zimbabwe Operational Service Delivery Manual.</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MYER 2017. Differentiated models of care for postpartum women on antiretroviral therapy in Cape Town, South Africa: a cohort study. Journal of International Aids Society, 20.</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POSEETAL 2008. Barriers to accessing antiretroviral treatment in developing countries.</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PRUST 2017. Multi-month prescriptions, fast-track refills, and community ART groups: results from a process evaluation in Malawi on using differentiated models of care to achieve national HIV treatment goals. Journal of International Aids Society, 20.</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ROSEN 2007. Cost to patients of obtaining treatment for HIV/AIDS in SA. South African Medical Journal Sustained adherence and expanded access.</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TULLER 2009. Transportation cost Impede Sustained Adherence and Access to HAART in a Clinic Population in South Western Uganda : A Qualitative Study.</a:t>
            </a:r>
            <a:endParaRPr lang="en-US" sz="1200" b="1" dirty="0">
              <a:solidFill>
                <a:srgbClr val="000000"/>
              </a:solidFill>
            </a:endParaRPr>
          </a:p>
          <a:p>
            <a:pPr lvl="0">
              <a:lnSpc>
                <a:spcPct val="80000"/>
              </a:lnSpc>
            </a:pPr>
            <a:endParaRPr lang="en-US" sz="1200" b="1" dirty="0">
              <a:solidFill>
                <a:srgbClr val="000000"/>
              </a:solidFill>
            </a:endParaRPr>
          </a:p>
          <a:p>
            <a:pPr lvl="0">
              <a:lnSpc>
                <a:spcPct val="80000"/>
              </a:lnSpc>
            </a:pPr>
            <a:r>
              <a:rPr lang="en-ZA" sz="1200" b="1" dirty="0">
                <a:solidFill>
                  <a:srgbClr val="000000"/>
                </a:solidFill>
              </a:rPr>
              <a:t>ZDHS 2011. Zimbabwe Demographic Health Survey.</a:t>
            </a:r>
            <a:endParaRPr lang="en-US" sz="1200" b="1" dirty="0">
              <a:solidFill>
                <a:srgbClr val="000000"/>
              </a:solidFill>
            </a:endParaRPr>
          </a:p>
          <a:p>
            <a:pPr marL="0" indent="0">
              <a:lnSpc>
                <a:spcPct val="80000"/>
              </a:lnSpc>
              <a:buNone/>
            </a:pPr>
            <a:endParaRPr lang="en-US" sz="1200" b="1" dirty="0">
              <a:solidFill>
                <a:srgbClr val="000000"/>
              </a:solidFill>
            </a:endParaRPr>
          </a:p>
          <a:p>
            <a:pPr lvl="0">
              <a:lnSpc>
                <a:spcPct val="80000"/>
              </a:lnSpc>
            </a:pPr>
            <a:r>
              <a:rPr lang="en-ZA" sz="1200" b="1" dirty="0">
                <a:solidFill>
                  <a:srgbClr val="000000"/>
                </a:solidFill>
              </a:rPr>
              <a:t>ZIMPHIA 2016. Zimbabwe Population Based HIV Impact Assessment.</a:t>
            </a:r>
            <a:endParaRPr lang="en-US" sz="1200" b="1" dirty="0">
              <a:solidFill>
                <a:srgbClr val="000000"/>
              </a:solidFill>
            </a:endParaRPr>
          </a:p>
          <a:p>
            <a:pPr lvl="0">
              <a:lnSpc>
                <a:spcPct val="80000"/>
              </a:lnSpc>
            </a:pPr>
            <a:r>
              <a:rPr lang="en-ZA" sz="450" dirty="0"/>
              <a:t> </a:t>
            </a:r>
            <a:endParaRPr lang="en-US" sz="450" dirty="0"/>
          </a:p>
          <a:p>
            <a:pPr lvl="0">
              <a:lnSpc>
                <a:spcPct val="80000"/>
              </a:lnSpc>
            </a:pPr>
            <a:endParaRPr lang="en-US" sz="450" dirty="0"/>
          </a:p>
        </p:txBody>
      </p:sp>
    </p:spTree>
    <p:extLst>
      <p:ext uri="{BB962C8B-B14F-4D97-AF65-F5344CB8AC3E}">
        <p14:creationId xmlns:p14="http://schemas.microsoft.com/office/powerpoint/2010/main" val="355157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96D9-E036-F546-820F-9F352800A28F}"/>
              </a:ext>
            </a:extLst>
          </p:cNvPr>
          <p:cNvSpPr>
            <a:spLocks noGrp="1"/>
          </p:cNvSpPr>
          <p:nvPr>
            <p:ph type="title"/>
          </p:nvPr>
        </p:nvSpPr>
        <p:spPr/>
        <p:txBody>
          <a:bodyPr/>
          <a:lstStyle/>
          <a:p>
            <a:r>
              <a:rPr lang="en-US" dirty="0"/>
              <a:t>Disclaimer</a:t>
            </a:r>
          </a:p>
        </p:txBody>
      </p:sp>
      <p:sp>
        <p:nvSpPr>
          <p:cNvPr id="4" name="TextBox 3">
            <a:extLst>
              <a:ext uri="{FF2B5EF4-FFF2-40B4-BE49-F238E27FC236}">
                <a16:creationId xmlns:a16="http://schemas.microsoft.com/office/drawing/2014/main" id="{8F90FD07-4AAA-A245-90CF-8068C99937D6}"/>
              </a:ext>
            </a:extLst>
          </p:cNvPr>
          <p:cNvSpPr txBox="1"/>
          <p:nvPr/>
        </p:nvSpPr>
        <p:spPr>
          <a:xfrm>
            <a:off x="1005840" y="1630680"/>
            <a:ext cx="7345680" cy="2585323"/>
          </a:xfrm>
          <a:prstGeom prst="rect">
            <a:avLst/>
          </a:prstGeom>
          <a:noFill/>
        </p:spPr>
        <p:txBody>
          <a:bodyPr wrap="square" rtlCol="0">
            <a:spAutoFit/>
          </a:bodyPr>
          <a:lstStyle/>
          <a:p>
            <a:r>
              <a:rPr lang="en-GB" altLang="en-US" sz="2400" dirty="0">
                <a:solidFill>
                  <a:schemeClr val="tx1">
                    <a:lumMod val="65000"/>
                    <a:lumOff val="35000"/>
                  </a:schemeClr>
                </a:solidFill>
                <a:latin typeface="Raleway" panose="020B0503030101060003" pitchFamily="34" charset="77"/>
                <a:cs typeface="Calibri" panose="020F0502020204030204" pitchFamily="34" charset="0"/>
              </a:rPr>
              <a:t>This presentation is made possible by the support of the American people through the United States Agency for International Development (USAID). The contents are the sole responsibility of Right to Care and do not necessarily reflect the views of USAID or the United States Government.</a:t>
            </a:r>
            <a:endParaRPr lang="en-ZA" altLang="en-US" sz="2400" dirty="0">
              <a:solidFill>
                <a:schemeClr val="tx1">
                  <a:lumMod val="65000"/>
                  <a:lumOff val="35000"/>
                </a:schemeClr>
              </a:solidFill>
              <a:latin typeface="Raleway" panose="020B0503030101060003" pitchFamily="34" charset="77"/>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FA5A347D-4F56-E842-BD39-16CCF3A79FF4}"/>
              </a:ext>
            </a:extLst>
          </p:cNvPr>
          <p:cNvPicPr>
            <a:picLocks noChangeAspect="1"/>
          </p:cNvPicPr>
          <p:nvPr/>
        </p:nvPicPr>
        <p:blipFill rotWithShape="1">
          <a:blip r:embed="rId2"/>
          <a:srcRect t="17011" b="21256"/>
          <a:stretch/>
        </p:blipFill>
        <p:spPr>
          <a:xfrm>
            <a:off x="4755662" y="6293486"/>
            <a:ext cx="3016738" cy="442594"/>
          </a:xfrm>
          <a:prstGeom prst="rect">
            <a:avLst/>
          </a:prstGeom>
        </p:spPr>
      </p:pic>
    </p:spTree>
    <p:extLst>
      <p:ext uri="{BB962C8B-B14F-4D97-AF65-F5344CB8AC3E}">
        <p14:creationId xmlns:p14="http://schemas.microsoft.com/office/powerpoint/2010/main" val="198512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A1C40D-56BA-4EE4-9238-59431A352E46}"/>
              </a:ext>
            </a:extLst>
          </p:cNvPr>
          <p:cNvSpPr/>
          <p:nvPr/>
        </p:nvSpPr>
        <p:spPr>
          <a:xfrm>
            <a:off x="6291384" y="179894"/>
            <a:ext cx="2547815" cy="13598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130426"/>
            <a:ext cx="9024730" cy="1470025"/>
          </a:xfrm>
        </p:spPr>
        <p:txBody>
          <a:bodyPr>
            <a:normAutofit fontScale="90000"/>
          </a:bodyPr>
          <a:lstStyle/>
          <a:p>
            <a:r>
              <a:rPr lang="en-ZA" dirty="0"/>
              <a:t>Patient Costs of Accessing Care at Health Facilities vs Community Based ART Delivery in Zimbabwe</a:t>
            </a:r>
            <a:endParaRPr lang="en-US" dirty="0"/>
          </a:p>
        </p:txBody>
      </p:sp>
      <p:sp>
        <p:nvSpPr>
          <p:cNvPr id="3" name="Subtitle 2"/>
          <p:cNvSpPr>
            <a:spLocks noGrp="1"/>
          </p:cNvSpPr>
          <p:nvPr>
            <p:ph type="subTitle" idx="1"/>
          </p:nvPr>
        </p:nvSpPr>
        <p:spPr>
          <a:xfrm>
            <a:off x="-46384" y="4003158"/>
            <a:ext cx="9071114" cy="2290328"/>
          </a:xfrm>
        </p:spPr>
        <p:txBody>
          <a:bodyPr>
            <a:normAutofit fontScale="85000" lnSpcReduction="20000"/>
          </a:bodyPr>
          <a:lstStyle/>
          <a:p>
            <a:pPr lvl="0">
              <a:lnSpc>
                <a:spcPct val="80000"/>
              </a:lnSpc>
            </a:pPr>
            <a:r>
              <a:rPr lang="en-ZA" b="1" u="sng" dirty="0"/>
              <a:t>Frank Chirowa</a:t>
            </a:r>
            <a:r>
              <a:rPr lang="en-ZA" b="1" dirty="0"/>
              <a:t>, Nicoletta Ngorima-Mabhena, Owen</a:t>
            </a:r>
          </a:p>
          <a:p>
            <a:pPr lvl="0">
              <a:lnSpc>
                <a:spcPct val="80000"/>
              </a:lnSpc>
            </a:pPr>
            <a:r>
              <a:rPr lang="en-ZA" b="1" dirty="0"/>
              <a:t> Mugurungi, Tsitsi Apollo, Blessing Ndidzano, Esther Tarowera, Geoffrey Fatti, Ashraf Grimwood, Lawrence Long, Brooke Nichols</a:t>
            </a:r>
            <a:endParaRPr lang="en-US" sz="2800" dirty="0"/>
          </a:p>
          <a:p>
            <a:pPr lvl="0">
              <a:lnSpc>
                <a:spcPct val="80000"/>
              </a:lnSpc>
            </a:pPr>
            <a:endParaRPr lang="en-US" sz="2400" dirty="0"/>
          </a:p>
          <a:p>
            <a:pPr lvl="0">
              <a:lnSpc>
                <a:spcPct val="80000"/>
              </a:lnSpc>
            </a:pPr>
            <a:endParaRPr lang="en-US" sz="2400" dirty="0"/>
          </a:p>
          <a:p>
            <a:pPr lvl="0">
              <a:lnSpc>
                <a:spcPct val="80000"/>
              </a:lnSpc>
            </a:pPr>
            <a:r>
              <a:rPr lang="en-US" sz="2400" dirty="0"/>
              <a:t>Email </a:t>
            </a:r>
            <a:r>
              <a:rPr lang="en-US" sz="2400" dirty="0">
                <a:hlinkClick r:id="rId2"/>
              </a:rPr>
              <a:t>frank.Chirowa@equiphealth.org/</a:t>
            </a:r>
            <a:r>
              <a:rPr lang="en-US" sz="2400" dirty="0"/>
              <a:t> </a:t>
            </a:r>
            <a:r>
              <a:rPr lang="en-US" sz="2400" dirty="0">
                <a:hlinkClick r:id="rId3"/>
              </a:rPr>
              <a:t>frankchirowa@gmail.com</a:t>
            </a:r>
            <a:endParaRPr lang="en-US" sz="2400" dirty="0"/>
          </a:p>
          <a:p>
            <a:pPr>
              <a:lnSpc>
                <a:spcPct val="80000"/>
              </a:lnSpc>
            </a:pPr>
            <a:r>
              <a:rPr lang="en-US" sz="2400" dirty="0" err="1"/>
              <a:t>MPh</a:t>
            </a:r>
            <a:r>
              <a:rPr lang="en-US" sz="2400" dirty="0"/>
              <a:t>( Global Health); </a:t>
            </a:r>
            <a:r>
              <a:rPr lang="en-US" sz="2400" dirty="0" err="1"/>
              <a:t>Msc</a:t>
            </a:r>
            <a:r>
              <a:rPr lang="en-US" sz="2400" dirty="0"/>
              <a:t> Economics</a:t>
            </a:r>
          </a:p>
          <a:p>
            <a:endParaRPr lang="en-US" dirty="0"/>
          </a:p>
        </p:txBody>
      </p:sp>
      <p:pic>
        <p:nvPicPr>
          <p:cNvPr id="6" name="Picture 5">
            <a:extLst>
              <a:ext uri="{FF2B5EF4-FFF2-40B4-BE49-F238E27FC236}">
                <a16:creationId xmlns:a16="http://schemas.microsoft.com/office/drawing/2014/main" id="{249A63E2-1DD3-BB44-AED5-0A8C102F4CAC}"/>
              </a:ext>
            </a:extLst>
          </p:cNvPr>
          <p:cNvPicPr>
            <a:picLocks noChangeAspect="1"/>
          </p:cNvPicPr>
          <p:nvPr/>
        </p:nvPicPr>
        <p:blipFill rotWithShape="1">
          <a:blip r:embed="rId4"/>
          <a:srcRect t="17011" b="21256"/>
          <a:stretch/>
        </p:blipFill>
        <p:spPr>
          <a:xfrm>
            <a:off x="4755662" y="6293486"/>
            <a:ext cx="3016738" cy="442594"/>
          </a:xfrm>
          <a:prstGeom prst="rect">
            <a:avLst/>
          </a:prstGeom>
        </p:spPr>
      </p:pic>
    </p:spTree>
    <p:extLst>
      <p:ext uri="{BB962C8B-B14F-4D97-AF65-F5344CB8AC3E}">
        <p14:creationId xmlns:p14="http://schemas.microsoft.com/office/powerpoint/2010/main" val="70345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210411" y="2024845"/>
            <a:ext cx="8657368" cy="3654436"/>
          </a:xfrm>
        </p:spPr>
        <p:txBody>
          <a:bodyPr/>
          <a:lstStyle/>
          <a:p>
            <a:pPr lvl="2"/>
            <a:r>
              <a:rPr lang="en-US"/>
              <a:t>BACKGROUND</a:t>
            </a:r>
          </a:p>
          <a:p>
            <a:pPr lvl="2"/>
            <a:r>
              <a:rPr lang="en-US"/>
              <a:t>METHODS</a:t>
            </a:r>
          </a:p>
          <a:p>
            <a:pPr lvl="2"/>
            <a:r>
              <a:rPr lang="en-US"/>
              <a:t>RESULTS</a:t>
            </a:r>
          </a:p>
          <a:p>
            <a:pPr lvl="2"/>
            <a:r>
              <a:rPr lang="en-US"/>
              <a:t>CONCLUSIONS</a:t>
            </a:r>
          </a:p>
          <a:p>
            <a:pPr lvl="2"/>
            <a:r>
              <a:rPr lang="en-US"/>
              <a:t>LIMITATIONS</a:t>
            </a:r>
          </a:p>
        </p:txBody>
      </p:sp>
      <p:sp>
        <p:nvSpPr>
          <p:cNvPr id="3" name="Title 2"/>
          <p:cNvSpPr txBox="1">
            <a:spLocks noGrp="1"/>
          </p:cNvSpPr>
          <p:nvPr>
            <p:ph type="title"/>
          </p:nvPr>
        </p:nvSpPr>
        <p:spPr/>
        <p:txBody>
          <a:bodyPr/>
          <a:lstStyle/>
          <a:p>
            <a:pPr lvl="0"/>
            <a:r>
              <a:rPr lang="en-US" b="1"/>
              <a:t>OUTLINE</a:t>
            </a:r>
          </a:p>
        </p:txBody>
      </p:sp>
    </p:spTree>
    <p:extLst>
      <p:ext uri="{BB962C8B-B14F-4D97-AF65-F5344CB8AC3E}">
        <p14:creationId xmlns:p14="http://schemas.microsoft.com/office/powerpoint/2010/main" val="128101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101600" y="555622"/>
            <a:ext cx="9042399" cy="6142889"/>
          </a:xfrm>
        </p:spPr>
        <p:txBody>
          <a:bodyPr>
            <a:normAutofit fontScale="25000" lnSpcReduction="20000"/>
          </a:bodyPr>
          <a:lstStyle/>
          <a:p>
            <a:pPr marL="457200" marR="0">
              <a:lnSpc>
                <a:spcPct val="150000"/>
              </a:lnSpc>
              <a:spcBef>
                <a:spcPts val="0"/>
              </a:spcBef>
              <a:spcAft>
                <a:spcPts val="0"/>
              </a:spcAft>
            </a:pPr>
            <a:r>
              <a:rPr lang="en-US" sz="8000" dirty="0">
                <a:solidFill>
                  <a:prstClr val="black"/>
                </a:solidFill>
              </a:rPr>
              <a:t>Zimbabwe has an  estimated 1,3 million people living with HIV and 84% on antiretroviral treatment (ART) in 2017.</a:t>
            </a:r>
            <a:r>
              <a:rPr lang="en-US" sz="8000" baseline="30000" dirty="0">
                <a:solidFill>
                  <a:prstClr val="black">
                    <a:lumMod val="65000"/>
                    <a:lumOff val="35000"/>
                  </a:prstClr>
                </a:solidFill>
                <a:latin typeface="Arial" panose="020B0604020202020204" pitchFamily="34" charset="0"/>
                <a:cs typeface="Times New Roman" panose="02020603050405020304" pitchFamily="18" charset="0"/>
              </a:rPr>
              <a:t> </a:t>
            </a:r>
            <a:r>
              <a:rPr lang="en-US" sz="8000" baseline="30000" dirty="0">
                <a:solidFill>
                  <a:prstClr val="black">
                    <a:lumMod val="65000"/>
                    <a:lumOff val="35000"/>
                  </a:prstClr>
                </a:solidFill>
                <a:latin typeface="Arial" panose="020B0604020202020204" pitchFamily="34" charset="0"/>
                <a:ea typeface="Calibri" panose="020F0502020204030204" pitchFamily="34" charset="0"/>
                <a:cs typeface="Times New Roman" panose="02020603050405020304" pitchFamily="18" charset="0"/>
              </a:rPr>
              <a:t>1</a:t>
            </a:r>
            <a:endParaRPr lang="en-US" sz="8000" dirty="0">
              <a:solidFill>
                <a:prstClr val="black"/>
              </a:solidFill>
            </a:endParaRPr>
          </a:p>
          <a:p>
            <a:pPr marL="457200" marR="0">
              <a:lnSpc>
                <a:spcPct val="150000"/>
              </a:lnSpc>
              <a:spcBef>
                <a:spcPts val="0"/>
              </a:spcBef>
              <a:spcAft>
                <a:spcPts val="0"/>
              </a:spcAft>
            </a:pPr>
            <a:r>
              <a:rPr lang="en-US" sz="8000" dirty="0">
                <a:solidFill>
                  <a:prstClr val="black"/>
                </a:solidFill>
              </a:rPr>
              <a:t>Distance, time to facilities, and travel </a:t>
            </a:r>
            <a:r>
              <a:rPr lang="en-ZA" sz="8000" dirty="0">
                <a:solidFill>
                  <a:prstClr val="black"/>
                </a:solidFill>
              </a:rPr>
              <a:t>costs are a significant barriers in accessing ART, particularly for those living in rural areas of sub-Saharan Africa.</a:t>
            </a:r>
            <a:r>
              <a:rPr lang="en-US" sz="8000" baseline="30000" dirty="0">
                <a:latin typeface="Arial" panose="020B0604020202020204" pitchFamily="34" charset="0"/>
                <a:ea typeface="Calibri" panose="020F0502020204030204" pitchFamily="34" charset="0"/>
                <a:cs typeface="Times New Roman" panose="02020603050405020304" pitchFamily="18" charset="0"/>
              </a:rPr>
              <a:t>2</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8000" dirty="0">
                <a:solidFill>
                  <a:schemeClr val="tx1"/>
                </a:solidFill>
              </a:rPr>
              <a:t>Community ART refill Groups (CARGs) are a strategy in Zimbabwe to reduce patient level barriers in accessing ART.</a:t>
            </a:r>
            <a:r>
              <a:rPr lang="en-US" sz="8000" baseline="30000" dirty="0">
                <a:latin typeface="Arial" panose="020B0604020202020204" pitchFamily="34" charset="0"/>
                <a:cs typeface="Times New Roman" panose="02020603050405020304" pitchFamily="18" charset="0"/>
              </a:rPr>
              <a:t>3</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8000" dirty="0">
                <a:solidFill>
                  <a:schemeClr val="tx1"/>
                </a:solidFill>
              </a:rPr>
              <a:t>However, limited literature on the effect of community versus health facility-based interventions to improve access to ART.</a:t>
            </a:r>
            <a:r>
              <a:rPr lang="en-US" sz="8000" baseline="30000" dirty="0">
                <a:latin typeface="Arial" panose="020B0604020202020204" pitchFamily="34" charset="0"/>
                <a:ea typeface="Calibri" panose="020F0502020204030204" pitchFamily="34" charset="0"/>
                <a:cs typeface="Times New Roman" panose="02020603050405020304" pitchFamily="18" charset="0"/>
              </a:rPr>
              <a:t>4</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8000" dirty="0">
                <a:solidFill>
                  <a:schemeClr val="tx1"/>
                </a:solidFill>
              </a:rPr>
              <a:t>Study Objective: </a:t>
            </a:r>
          </a:p>
          <a:p>
            <a:pPr marL="857250" lvl="2" indent="-342900">
              <a:lnSpc>
                <a:spcPct val="150000"/>
              </a:lnSpc>
              <a:spcBef>
                <a:spcPts val="0"/>
              </a:spcBef>
            </a:pPr>
            <a:r>
              <a:rPr lang="en-US" sz="7600" dirty="0">
                <a:solidFill>
                  <a:schemeClr val="tx1"/>
                </a:solidFill>
              </a:rPr>
              <a:t>To determine patient-level benefits of implementing CARGs. An </a:t>
            </a:r>
            <a:r>
              <a:rPr lang="en-ZA" sz="7600" dirty="0">
                <a:solidFill>
                  <a:schemeClr val="tx1"/>
                </a:solidFill>
              </a:rPr>
              <a:t>analysis of baseline stable patient costs when accessing care in CARGs vs Facility was conducted.</a:t>
            </a:r>
          </a:p>
          <a:p>
            <a:pPr marL="457200" lvl="1" indent="0" algn="just">
              <a:buNone/>
            </a:pPr>
            <a:endParaRPr lang="en-ZA" sz="4000" dirty="0">
              <a:solidFill>
                <a:schemeClr val="tx1"/>
              </a:solidFill>
            </a:endParaRPr>
          </a:p>
          <a:p>
            <a:pPr marL="0" lvl="0" indent="0" algn="just">
              <a:buNone/>
            </a:pPr>
            <a:r>
              <a:rPr lang="en-US" sz="4000" baseline="30000" dirty="0">
                <a:solidFill>
                  <a:prstClr val="black">
                    <a:lumMod val="65000"/>
                    <a:lumOff val="35000"/>
                  </a:prstClr>
                </a:solidFill>
                <a:latin typeface="Arial" panose="020B0604020202020204" pitchFamily="34" charset="0"/>
                <a:cs typeface="Times New Roman" panose="02020603050405020304" pitchFamily="18" charset="0"/>
              </a:rPr>
              <a:t>1</a:t>
            </a:r>
            <a:r>
              <a:rPr lang="en-US" sz="4000" dirty="0">
                <a:solidFill>
                  <a:prstClr val="black"/>
                </a:solidFill>
              </a:rPr>
              <a:t>http://aidsinfo.unaids.org [Accessed 22/07/2018]</a:t>
            </a:r>
          </a:p>
          <a:p>
            <a:pPr marL="0" lvl="0" indent="0" algn="just">
              <a:buNone/>
            </a:pPr>
            <a:r>
              <a:rPr lang="en-US" sz="4000" baseline="30000" dirty="0">
                <a:latin typeface="Arial" panose="020B0604020202020204" pitchFamily="34" charset="0"/>
                <a:cs typeface="Times New Roman" panose="02020603050405020304" pitchFamily="18" charset="0"/>
              </a:rPr>
              <a:t>2</a:t>
            </a:r>
            <a:r>
              <a:rPr lang="en-US" sz="4000" dirty="0">
                <a:solidFill>
                  <a:prstClr val="black"/>
                </a:solidFill>
              </a:rPr>
              <a:t>Abongomera et al, 2018; Pose et al, 2008; </a:t>
            </a:r>
            <a:r>
              <a:rPr lang="en-US" sz="4000" dirty="0" err="1">
                <a:solidFill>
                  <a:prstClr val="black"/>
                </a:solidFill>
              </a:rPr>
              <a:t>Yehia</a:t>
            </a:r>
            <a:r>
              <a:rPr lang="en-US" sz="4000" dirty="0">
                <a:solidFill>
                  <a:prstClr val="black"/>
                </a:solidFill>
              </a:rPr>
              <a:t> et al, 2015 </a:t>
            </a:r>
          </a:p>
          <a:p>
            <a:pPr marL="0" lvl="0" indent="0" algn="just">
              <a:buNone/>
            </a:pPr>
            <a:r>
              <a:rPr lang="en-US" sz="4000" baseline="30000" dirty="0">
                <a:solidFill>
                  <a:prstClr val="black">
                    <a:lumMod val="65000"/>
                    <a:lumOff val="35000"/>
                  </a:prstClr>
                </a:solidFill>
                <a:latin typeface="Arial" panose="020B0604020202020204" pitchFamily="34" charset="0"/>
                <a:ea typeface="Calibri" panose="020F0502020204030204" pitchFamily="34" charset="0"/>
                <a:cs typeface="Times New Roman" panose="02020603050405020304" pitchFamily="18" charset="0"/>
              </a:rPr>
              <a:t>3</a:t>
            </a:r>
            <a:r>
              <a:rPr lang="en-US" sz="4000" dirty="0">
                <a:solidFill>
                  <a:prstClr val="black"/>
                </a:solidFill>
              </a:rPr>
              <a:t>Zimbabwe Operational Service Delivery Manual 2015</a:t>
            </a:r>
          </a:p>
          <a:p>
            <a:pPr marL="0" lvl="0" indent="0" algn="just">
              <a:buNone/>
            </a:pPr>
            <a:r>
              <a:rPr lang="en-US" sz="4000" baseline="30000" dirty="0">
                <a:solidFill>
                  <a:prstClr val="black">
                    <a:lumMod val="65000"/>
                    <a:lumOff val="35000"/>
                  </a:prstClr>
                </a:solidFill>
                <a:latin typeface="Arial" panose="020B0604020202020204" pitchFamily="34" charset="0"/>
                <a:cs typeface="Times New Roman" panose="02020603050405020304" pitchFamily="18" charset="0"/>
              </a:rPr>
              <a:t>4</a:t>
            </a:r>
            <a:r>
              <a:rPr lang="en-ZA" sz="4000" dirty="0" err="1">
                <a:solidFill>
                  <a:prstClr val="black"/>
                </a:solidFill>
              </a:rPr>
              <a:t>Nachega</a:t>
            </a:r>
            <a:r>
              <a:rPr lang="en-ZA" sz="4000" dirty="0">
                <a:solidFill>
                  <a:prstClr val="black"/>
                </a:solidFill>
              </a:rPr>
              <a:t> et al, 2017 </a:t>
            </a:r>
          </a:p>
          <a:p>
            <a:pPr marL="0" lvl="0" indent="0" algn="just">
              <a:buNone/>
            </a:pPr>
            <a:endParaRPr lang="en-ZA" sz="4600" dirty="0">
              <a:solidFill>
                <a:prstClr val="black"/>
              </a:solidFill>
            </a:endParaRPr>
          </a:p>
          <a:p>
            <a:pPr marL="0" lvl="0" indent="0" algn="just">
              <a:buNone/>
            </a:pPr>
            <a:endParaRPr lang="en-ZA" sz="4600" dirty="0">
              <a:solidFill>
                <a:prstClr val="black"/>
              </a:solidFill>
            </a:endParaRPr>
          </a:p>
          <a:p>
            <a:pPr marL="0" lvl="0" indent="0" algn="just">
              <a:buNone/>
            </a:pPr>
            <a:endParaRPr lang="en-ZA" sz="4600" dirty="0">
              <a:solidFill>
                <a:prstClr val="black"/>
              </a:solidFill>
            </a:endParaRPr>
          </a:p>
          <a:p>
            <a:pPr marL="457200" marR="0">
              <a:lnSpc>
                <a:spcPct val="150000"/>
              </a:lnSpc>
              <a:spcBef>
                <a:spcPts val="0"/>
              </a:spcBef>
              <a:spcAft>
                <a:spcPts val="0"/>
              </a:spcAft>
            </a:pP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ZA" sz="4500" dirty="0">
              <a:solidFill>
                <a:schemeClr val="tx1"/>
              </a:solidFill>
            </a:endParaRPr>
          </a:p>
          <a:p>
            <a:pPr algn="just"/>
            <a:endParaRPr lang="en-ZA" sz="1650" dirty="0">
              <a:solidFill>
                <a:schemeClr val="tx1"/>
              </a:solidFill>
            </a:endParaRPr>
          </a:p>
          <a:p>
            <a:pPr algn="just"/>
            <a:endParaRPr lang="en-ZA" sz="1650" dirty="0">
              <a:solidFill>
                <a:schemeClr val="tx1"/>
              </a:solidFill>
            </a:endParaRPr>
          </a:p>
          <a:p>
            <a:pPr marL="0" lvl="0" indent="0" algn="just">
              <a:buNone/>
            </a:pPr>
            <a:endParaRPr lang="en-ZA" sz="1650" dirty="0">
              <a:solidFill>
                <a:schemeClr val="tx1"/>
              </a:solidFill>
            </a:endParaRPr>
          </a:p>
          <a:p>
            <a:pPr lvl="0" algn="just"/>
            <a:endParaRPr lang="en-ZA" sz="1650" dirty="0">
              <a:solidFill>
                <a:schemeClr val="tx1"/>
              </a:solidFill>
            </a:endParaRPr>
          </a:p>
          <a:p>
            <a:pPr lvl="0" algn="just"/>
            <a:endParaRPr lang="en-ZA" sz="1650" dirty="0">
              <a:solidFill>
                <a:schemeClr val="tx1"/>
              </a:solidFill>
            </a:endParaRPr>
          </a:p>
          <a:p>
            <a:pPr lvl="0" algn="just"/>
            <a:endParaRPr lang="en-ZA" sz="1650" dirty="0">
              <a:solidFill>
                <a:schemeClr val="tx1"/>
              </a:solidFill>
            </a:endParaRPr>
          </a:p>
          <a:p>
            <a:pPr lvl="0"/>
            <a:endParaRPr lang="en-US" sz="1650" dirty="0"/>
          </a:p>
        </p:txBody>
      </p:sp>
      <p:sp>
        <p:nvSpPr>
          <p:cNvPr id="3" name="Title 2"/>
          <p:cNvSpPr txBox="1">
            <a:spLocks noGrp="1"/>
          </p:cNvSpPr>
          <p:nvPr>
            <p:ph type="title"/>
          </p:nvPr>
        </p:nvSpPr>
        <p:spPr>
          <a:xfrm>
            <a:off x="210411" y="-138232"/>
            <a:ext cx="8657368" cy="816901"/>
          </a:xfrm>
        </p:spPr>
        <p:txBody>
          <a:bodyPr>
            <a:normAutofit/>
          </a:bodyPr>
          <a:lstStyle/>
          <a:p>
            <a:pPr lvl="0"/>
            <a:r>
              <a:rPr lang="en-US" b="1" dirty="0"/>
              <a:t>BACKGROUND</a:t>
            </a:r>
          </a:p>
        </p:txBody>
      </p:sp>
    </p:spTree>
    <p:extLst>
      <p:ext uri="{BB962C8B-B14F-4D97-AF65-F5344CB8AC3E}">
        <p14:creationId xmlns:p14="http://schemas.microsoft.com/office/powerpoint/2010/main" val="93870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44" y="-87060"/>
            <a:ext cx="8018313" cy="983925"/>
          </a:xfrm>
        </p:spPr>
        <p:txBody>
          <a:bodyPr>
            <a:normAutofit/>
          </a:bodyPr>
          <a:lstStyle/>
          <a:p>
            <a:r>
              <a:rPr lang="en-US" sz="4800" dirty="0"/>
              <a:t>METHODS</a:t>
            </a:r>
          </a:p>
        </p:txBody>
      </p:sp>
      <p:sp>
        <p:nvSpPr>
          <p:cNvPr id="3" name="Content Placeholder 2"/>
          <p:cNvSpPr>
            <a:spLocks noGrp="1"/>
          </p:cNvSpPr>
          <p:nvPr>
            <p:ph idx="1"/>
          </p:nvPr>
        </p:nvSpPr>
        <p:spPr>
          <a:xfrm>
            <a:off x="325392" y="691195"/>
            <a:ext cx="8544288" cy="7530960"/>
          </a:xfrm>
        </p:spPr>
        <p:txBody>
          <a:bodyPr/>
          <a:lstStyle/>
          <a:p>
            <a:pPr marL="0" lvl="0" indent="0" algn="just">
              <a:buNone/>
            </a:pPr>
            <a:r>
              <a:rPr lang="en-ZA" sz="2000" dirty="0">
                <a:solidFill>
                  <a:prstClr val="black"/>
                </a:solidFill>
                <a:latin typeface="Raleway" panose="020B0503030101060003" pitchFamily="34" charset="77"/>
              </a:rPr>
              <a:t>Part of a pragmatic cluster-randomized trial to assess the effectiveness of differentiated models of ART delivery for stable ART patients  in Zimbabwe (The MMSD Study). </a:t>
            </a:r>
            <a:r>
              <a:rPr lang="en-ZA" sz="1800" dirty="0">
                <a:solidFill>
                  <a:prstClr val="black"/>
                </a:solidFill>
                <a:latin typeface="Raleway" panose="020B0503030101060003" pitchFamily="34" charset="77"/>
              </a:rPr>
              <a:t>(ClinicalTrials.gov ID: NCT03238846) </a:t>
            </a:r>
            <a:r>
              <a:rPr lang="en-ZA" sz="1400" i="1" dirty="0">
                <a:solidFill>
                  <a:prstClr val="black"/>
                </a:solidFill>
                <a:latin typeface="Raleway" panose="020B0503030101060003" pitchFamily="34" charset="77"/>
              </a:rPr>
              <a:t>(Fatti et al; 2018)</a:t>
            </a:r>
          </a:p>
          <a:p>
            <a:pPr marL="0" indent="0">
              <a:buNone/>
            </a:pPr>
            <a:endParaRPr lang="en-US" dirty="0"/>
          </a:p>
        </p:txBody>
      </p:sp>
      <p:sp>
        <p:nvSpPr>
          <p:cNvPr id="4" name="Rectangle 2"/>
          <p:cNvSpPr>
            <a:spLocks noChangeArrowheads="1"/>
          </p:cNvSpPr>
          <p:nvPr/>
        </p:nvSpPr>
        <p:spPr bwMode="auto">
          <a:xfrm>
            <a:off x="0" y="0"/>
            <a:ext cx="8649177" cy="68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3"/>
          <a:stretch>
            <a:fillRect/>
          </a:stretch>
        </p:blipFill>
        <p:spPr>
          <a:xfrm>
            <a:off x="325391" y="1509486"/>
            <a:ext cx="8255765" cy="4922940"/>
          </a:xfrm>
          <a:prstGeom prst="rect">
            <a:avLst/>
          </a:prstGeom>
        </p:spPr>
      </p:pic>
      <p:sp>
        <p:nvSpPr>
          <p:cNvPr id="5" name="Rectangle: Rounded Corners 4">
            <a:extLst>
              <a:ext uri="{FF2B5EF4-FFF2-40B4-BE49-F238E27FC236}">
                <a16:creationId xmlns:a16="http://schemas.microsoft.com/office/drawing/2014/main" id="{8AAD10C6-8C0E-44E8-A382-06F33C40C929}"/>
              </a:ext>
            </a:extLst>
          </p:cNvPr>
          <p:cNvSpPr/>
          <p:nvPr/>
        </p:nvSpPr>
        <p:spPr>
          <a:xfrm>
            <a:off x="4597535" y="1724009"/>
            <a:ext cx="1898957" cy="138069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879C81-0E00-457A-95AD-85E13526C5EA}"/>
              </a:ext>
            </a:extLst>
          </p:cNvPr>
          <p:cNvSpPr/>
          <p:nvPr/>
        </p:nvSpPr>
        <p:spPr>
          <a:xfrm>
            <a:off x="4625163" y="3327990"/>
            <a:ext cx="2094614" cy="3104435"/>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2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22" y="-175258"/>
            <a:ext cx="8018313" cy="1143000"/>
          </a:xfrm>
        </p:spPr>
        <p:txBody>
          <a:bodyPr/>
          <a:lstStyle/>
          <a:p>
            <a:r>
              <a:rPr lang="en-US" dirty="0"/>
              <a:t>METHODS (continued)</a:t>
            </a:r>
          </a:p>
        </p:txBody>
      </p:sp>
      <p:pic>
        <p:nvPicPr>
          <p:cNvPr id="4" name="Content Placeholder 3"/>
          <p:cNvPicPr>
            <a:picLocks noGrp="1" noChangeAspect="1"/>
          </p:cNvPicPr>
          <p:nvPr>
            <p:ph idx="1"/>
          </p:nvPr>
        </p:nvPicPr>
        <p:blipFill>
          <a:blip r:embed="rId2"/>
          <a:stretch>
            <a:fillRect/>
          </a:stretch>
        </p:blipFill>
        <p:spPr>
          <a:xfrm>
            <a:off x="0" y="792483"/>
            <a:ext cx="7827818" cy="4613564"/>
          </a:xfrm>
          <a:prstGeom prst="rect">
            <a:avLst/>
          </a:prstGeom>
        </p:spPr>
      </p:pic>
      <p:sp>
        <p:nvSpPr>
          <p:cNvPr id="5" name="TextBox 10"/>
          <p:cNvSpPr txBox="1"/>
          <p:nvPr/>
        </p:nvSpPr>
        <p:spPr>
          <a:xfrm>
            <a:off x="410445" y="1143000"/>
            <a:ext cx="2983920" cy="561692"/>
          </a:xfrm>
          <a:prstGeom prst="rect">
            <a:avLst/>
          </a:prstGeom>
          <a:noFill/>
          <a:ln>
            <a:noFill/>
          </a:ln>
        </p:spPr>
        <p:txBody>
          <a:bodyPr vert="horz" wrap="square" lIns="68580" tIns="34290" rIns="68580" bIns="34290" anchor="t" anchorCtr="0" compatLnSpc="1">
            <a:spAutoFit/>
          </a:bodyPr>
          <a:lstStyle/>
          <a:p>
            <a:pPr algn="ctr" defTabSz="685800">
              <a:defRPr sz="1800" b="0" i="0" u="none" strike="noStrike" kern="0" cap="none" spc="0" baseline="0">
                <a:solidFill>
                  <a:srgbClr val="000000"/>
                </a:solidFill>
                <a:uFillTx/>
              </a:defRPr>
            </a:pPr>
            <a:r>
              <a:rPr lang="en-US" sz="1600" b="1" dirty="0">
                <a:solidFill>
                  <a:schemeClr val="tx2">
                    <a:lumMod val="75000"/>
                  </a:schemeClr>
                </a:solidFill>
                <a:latin typeface="Calibri"/>
              </a:rPr>
              <a:t>PROVINCES WHERE STUDY TOOK PLACE &amp; HIV ADULT PREVALENCE</a:t>
            </a:r>
          </a:p>
        </p:txBody>
      </p:sp>
      <p:sp>
        <p:nvSpPr>
          <p:cNvPr id="10" name="TextBox 9"/>
          <p:cNvSpPr txBox="1"/>
          <p:nvPr/>
        </p:nvSpPr>
        <p:spPr>
          <a:xfrm>
            <a:off x="304801" y="4821246"/>
            <a:ext cx="8839199"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aleway" panose="020B0503030101060003"/>
              </a:rPr>
              <a:t>Four provinces &amp; 5 districts (</a:t>
            </a:r>
            <a:r>
              <a:rPr lang="en-US" sz="2000" dirty="0" err="1">
                <a:latin typeface="Raleway" panose="020B0503030101060003"/>
              </a:rPr>
              <a:t>Chitungwiza</a:t>
            </a:r>
            <a:r>
              <a:rPr lang="en-US" sz="2000" dirty="0">
                <a:latin typeface="Raleway" panose="020B0503030101060003"/>
              </a:rPr>
              <a:t>, </a:t>
            </a:r>
            <a:r>
              <a:rPr lang="en-US" sz="2000" dirty="0" err="1">
                <a:latin typeface="Raleway" panose="020B0503030101060003"/>
              </a:rPr>
              <a:t>Gutu</a:t>
            </a:r>
            <a:r>
              <a:rPr lang="en-US" sz="2000" dirty="0">
                <a:latin typeface="Raleway" panose="020B0503030101060003"/>
              </a:rPr>
              <a:t>, </a:t>
            </a:r>
            <a:r>
              <a:rPr lang="en-US" sz="2000" dirty="0" err="1">
                <a:latin typeface="Raleway" panose="020B0503030101060003"/>
              </a:rPr>
              <a:t>Mberengwa</a:t>
            </a:r>
            <a:r>
              <a:rPr lang="en-US" sz="2000" dirty="0">
                <a:latin typeface="Raleway" panose="020B0503030101060003"/>
              </a:rPr>
              <a:t>, </a:t>
            </a:r>
            <a:r>
              <a:rPr lang="en-US" sz="2000" dirty="0" err="1">
                <a:latin typeface="Raleway" panose="020B0503030101060003"/>
              </a:rPr>
              <a:t>Beitbridge</a:t>
            </a:r>
            <a:r>
              <a:rPr lang="en-US" sz="2000" dirty="0">
                <a:latin typeface="Raleway" panose="020B0503030101060003"/>
              </a:rPr>
              <a:t>, </a:t>
            </a:r>
            <a:r>
              <a:rPr lang="en-US" sz="2000" dirty="0" err="1">
                <a:latin typeface="Raleway" panose="020B0503030101060003"/>
              </a:rPr>
              <a:t>Zaka</a:t>
            </a:r>
            <a:r>
              <a:rPr lang="en-US" sz="2000" dirty="0">
                <a:latin typeface="Raleway" panose="020B0503030101060003"/>
              </a:rPr>
              <a:t>) which are part of 22 USAID supported districts in Zimbabwe.</a:t>
            </a:r>
          </a:p>
          <a:p>
            <a:pPr marL="285750" indent="-285750">
              <a:buFont typeface="Arial" panose="020B0604020202020204" pitchFamily="34" charset="0"/>
              <a:buChar char="•"/>
            </a:pPr>
            <a:r>
              <a:rPr lang="en-US" sz="2000" dirty="0">
                <a:latin typeface="Raleway" panose="020B0503030101060003"/>
              </a:rPr>
              <a:t>Baseline patient costing data collected at 30 study sites (July-Dec 2017)</a:t>
            </a:r>
          </a:p>
          <a:p>
            <a:pPr marL="285750" indent="-285750">
              <a:buFont typeface="Arial" panose="020B0604020202020204" pitchFamily="34" charset="0"/>
              <a:buChar char="•"/>
            </a:pPr>
            <a:r>
              <a:rPr lang="en-US" sz="2000" dirty="0">
                <a:latin typeface="Raleway" panose="020B0503030101060003"/>
              </a:rPr>
              <a:t>Follow-up data collection to be repeated after 12 months (2018) and 24 months (2019)</a:t>
            </a:r>
          </a:p>
        </p:txBody>
      </p:sp>
    </p:spTree>
    <p:extLst>
      <p:ext uri="{BB962C8B-B14F-4D97-AF65-F5344CB8AC3E}">
        <p14:creationId xmlns:p14="http://schemas.microsoft.com/office/powerpoint/2010/main" val="392266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5226A-98A7-4461-9BD2-CE2B253B3523}"/>
              </a:ext>
            </a:extLst>
          </p:cNvPr>
          <p:cNvSpPr>
            <a:spLocks noGrp="1"/>
          </p:cNvSpPr>
          <p:nvPr>
            <p:ph type="title"/>
          </p:nvPr>
        </p:nvSpPr>
        <p:spPr>
          <a:xfrm>
            <a:off x="562844" y="274639"/>
            <a:ext cx="8018313" cy="649335"/>
          </a:xfrm>
        </p:spPr>
        <p:txBody>
          <a:bodyPr>
            <a:normAutofit fontScale="90000"/>
          </a:bodyPr>
          <a:lstStyle/>
          <a:p>
            <a:r>
              <a:rPr lang="en-US" dirty="0"/>
              <a:t>SUB-ANALYSIS DESIGN &amp; METHODS</a:t>
            </a:r>
          </a:p>
        </p:txBody>
      </p:sp>
      <p:grpSp>
        <p:nvGrpSpPr>
          <p:cNvPr id="6" name="Group 5">
            <a:extLst>
              <a:ext uri="{FF2B5EF4-FFF2-40B4-BE49-F238E27FC236}">
                <a16:creationId xmlns:a16="http://schemas.microsoft.com/office/drawing/2014/main" id="{5627B51B-1051-4636-81A0-E44F41ADE32F}"/>
              </a:ext>
            </a:extLst>
          </p:cNvPr>
          <p:cNvGrpSpPr/>
          <p:nvPr/>
        </p:nvGrpSpPr>
        <p:grpSpPr>
          <a:xfrm>
            <a:off x="146115" y="875063"/>
            <a:ext cx="8867256" cy="5488029"/>
            <a:chOff x="25922" y="1022514"/>
            <a:chExt cx="7536909" cy="5850619"/>
          </a:xfrm>
        </p:grpSpPr>
        <p:sp>
          <p:nvSpPr>
            <p:cNvPr id="7" name="Rectangle 6">
              <a:extLst>
                <a:ext uri="{FF2B5EF4-FFF2-40B4-BE49-F238E27FC236}">
                  <a16:creationId xmlns:a16="http://schemas.microsoft.com/office/drawing/2014/main" id="{67970943-08A2-4A51-BF37-420F7D397C12}"/>
                </a:ext>
              </a:extLst>
            </p:cNvPr>
            <p:cNvSpPr/>
            <p:nvPr/>
          </p:nvSpPr>
          <p:spPr>
            <a:xfrm>
              <a:off x="25922" y="3110844"/>
              <a:ext cx="1348033" cy="707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Main study</a:t>
              </a:r>
            </a:p>
            <a:p>
              <a:pPr algn="ctr"/>
              <a:r>
                <a:rPr lang="en-US" sz="1400" b="1" dirty="0"/>
                <a:t>N=4882</a:t>
              </a:r>
            </a:p>
          </p:txBody>
        </p:sp>
        <p:sp>
          <p:nvSpPr>
            <p:cNvPr id="8" name="Rectangle 7">
              <a:extLst>
                <a:ext uri="{FF2B5EF4-FFF2-40B4-BE49-F238E27FC236}">
                  <a16:creationId xmlns:a16="http://schemas.microsoft.com/office/drawing/2014/main" id="{44F732C9-0AAE-4F0D-9ABA-B36EA69F62C4}"/>
                </a:ext>
              </a:extLst>
            </p:cNvPr>
            <p:cNvSpPr/>
            <p:nvPr/>
          </p:nvSpPr>
          <p:spPr>
            <a:xfrm>
              <a:off x="1792859" y="1273643"/>
              <a:ext cx="1051090" cy="1059418"/>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Facility</a:t>
              </a:r>
            </a:p>
            <a:p>
              <a:pPr algn="ctr"/>
              <a:r>
                <a:rPr lang="en-US" sz="1400" b="1" dirty="0"/>
                <a:t>N=331</a:t>
              </a:r>
            </a:p>
            <a:p>
              <a:pPr algn="ctr"/>
              <a:endParaRPr lang="en-US" sz="1400" b="1" dirty="0"/>
            </a:p>
          </p:txBody>
        </p:sp>
        <p:sp>
          <p:nvSpPr>
            <p:cNvPr id="9" name="Rectangle 8">
              <a:extLst>
                <a:ext uri="{FF2B5EF4-FFF2-40B4-BE49-F238E27FC236}">
                  <a16:creationId xmlns:a16="http://schemas.microsoft.com/office/drawing/2014/main" id="{AB91A24C-7468-43FB-AFF5-0BB6BDA5026B}"/>
                </a:ext>
              </a:extLst>
            </p:cNvPr>
            <p:cNvSpPr/>
            <p:nvPr/>
          </p:nvSpPr>
          <p:spPr>
            <a:xfrm>
              <a:off x="1862152" y="4541902"/>
              <a:ext cx="1092393" cy="120068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a:t>Community</a:t>
              </a:r>
            </a:p>
            <a:p>
              <a:pPr algn="ctr"/>
              <a:r>
                <a:rPr lang="en-US" sz="1400" b="1" dirty="0"/>
                <a:t>( 3MC &amp; 6MC)</a:t>
              </a:r>
            </a:p>
            <a:p>
              <a:pPr algn="ctr"/>
              <a:r>
                <a:rPr lang="en-US" sz="1400" b="1" dirty="0"/>
                <a:t>N=416</a:t>
              </a:r>
            </a:p>
          </p:txBody>
        </p:sp>
        <p:sp>
          <p:nvSpPr>
            <p:cNvPr id="10" name="Rectangle: Rounded Corners 9">
              <a:extLst>
                <a:ext uri="{FF2B5EF4-FFF2-40B4-BE49-F238E27FC236}">
                  <a16:creationId xmlns:a16="http://schemas.microsoft.com/office/drawing/2014/main" id="{FD844A6C-E2F4-4EEE-A8A5-60C337B7E959}"/>
                </a:ext>
              </a:extLst>
            </p:cNvPr>
            <p:cNvSpPr/>
            <p:nvPr/>
          </p:nvSpPr>
          <p:spPr>
            <a:xfrm>
              <a:off x="1574276" y="1074655"/>
              <a:ext cx="1901853" cy="5571241"/>
            </a:xfrm>
            <a:prstGeom prst="roundRect">
              <a:avLst>
                <a:gd name="adj" fmla="val 16667"/>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909477E-9316-40C1-ABAC-A0F09798146E}"/>
                </a:ext>
              </a:extLst>
            </p:cNvPr>
            <p:cNvSpPr txBox="1"/>
            <p:nvPr/>
          </p:nvSpPr>
          <p:spPr>
            <a:xfrm>
              <a:off x="5516836" y="1022514"/>
              <a:ext cx="2045995" cy="246083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Systematic random sampling: every 5</a:t>
              </a:r>
              <a:r>
                <a:rPr lang="en-US" sz="1600" b="1" baseline="30000" dirty="0"/>
                <a:t>th</a:t>
              </a:r>
              <a:r>
                <a:rPr lang="en-US" sz="1600" b="1" dirty="0"/>
                <a:t> enrolled patient.</a:t>
              </a:r>
            </a:p>
            <a:p>
              <a:pPr marL="285750" indent="-285750">
                <a:buFont typeface="Arial" panose="020B0604020202020204" pitchFamily="34" charset="0"/>
                <a:buChar char="•"/>
              </a:pPr>
              <a:r>
                <a:rPr lang="en-US" sz="1600" b="1" dirty="0"/>
                <a:t>747 (79%) participants interviewed out of target sample size of 951.</a:t>
              </a:r>
            </a:p>
            <a:p>
              <a:pPr marL="285750" indent="-285750">
                <a:buFont typeface="Arial" panose="020B0604020202020204" pitchFamily="34" charset="0"/>
                <a:buChar char="•"/>
              </a:pPr>
              <a:r>
                <a:rPr lang="en-US" sz="1600" b="1" dirty="0"/>
                <a:t>Average distance, time and costs  calculated.</a:t>
              </a:r>
            </a:p>
          </p:txBody>
        </p:sp>
        <p:sp>
          <p:nvSpPr>
            <p:cNvPr id="12" name="Rectangle 11">
              <a:extLst>
                <a:ext uri="{FF2B5EF4-FFF2-40B4-BE49-F238E27FC236}">
                  <a16:creationId xmlns:a16="http://schemas.microsoft.com/office/drawing/2014/main" id="{5CA7811B-F1BE-4100-83E8-DF9F3D84D298}"/>
                </a:ext>
              </a:extLst>
            </p:cNvPr>
            <p:cNvSpPr/>
            <p:nvPr/>
          </p:nvSpPr>
          <p:spPr>
            <a:xfrm>
              <a:off x="3695300" y="1385739"/>
              <a:ext cx="1630837" cy="2139884"/>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Questions asked</a:t>
              </a:r>
            </a:p>
            <a:p>
              <a:pPr marL="285750" indent="-285750">
                <a:buFont typeface="Arial" panose="020B0604020202020204" pitchFamily="34" charset="0"/>
                <a:buChar char="•"/>
              </a:pPr>
              <a:r>
                <a:rPr lang="en-US" sz="1400" dirty="0"/>
                <a:t>Distance to facility</a:t>
              </a:r>
            </a:p>
            <a:p>
              <a:pPr marL="285750" indent="-285750">
                <a:buFont typeface="Arial" panose="020B0604020202020204" pitchFamily="34" charset="0"/>
                <a:buChar char="•"/>
              </a:pPr>
              <a:r>
                <a:rPr lang="en-US" sz="1400" dirty="0"/>
                <a:t>Transport costs to facility</a:t>
              </a:r>
            </a:p>
            <a:p>
              <a:pPr marL="285750" indent="-285750">
                <a:buFont typeface="Arial" panose="020B0604020202020204" pitchFamily="34" charset="0"/>
                <a:buChar char="•"/>
              </a:pPr>
              <a:r>
                <a:rPr lang="en-US" sz="1400" dirty="0"/>
                <a:t>Transport modes</a:t>
              </a:r>
            </a:p>
            <a:p>
              <a:pPr marL="285750" indent="-285750">
                <a:buFont typeface="Arial" panose="020B0604020202020204" pitchFamily="34" charset="0"/>
                <a:buChar char="•"/>
              </a:pPr>
              <a:r>
                <a:rPr lang="en-US" sz="1400" dirty="0"/>
                <a:t>Time taken to facility</a:t>
              </a:r>
            </a:p>
          </p:txBody>
        </p:sp>
        <p:sp>
          <p:nvSpPr>
            <p:cNvPr id="13" name="Rectangle 12">
              <a:extLst>
                <a:ext uri="{FF2B5EF4-FFF2-40B4-BE49-F238E27FC236}">
                  <a16:creationId xmlns:a16="http://schemas.microsoft.com/office/drawing/2014/main" id="{B17DF118-C797-48CF-AB21-FFD9F8420CEE}"/>
                </a:ext>
              </a:extLst>
            </p:cNvPr>
            <p:cNvSpPr/>
            <p:nvPr/>
          </p:nvSpPr>
          <p:spPr>
            <a:xfrm>
              <a:off x="3681164" y="4562576"/>
              <a:ext cx="1654404" cy="2310557"/>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a:t>Questions asked</a:t>
              </a:r>
            </a:p>
            <a:p>
              <a:pPr marL="285750" indent="-285750">
                <a:buFont typeface="Arial" panose="020B0604020202020204" pitchFamily="34" charset="0"/>
                <a:buChar char="•"/>
              </a:pPr>
              <a:r>
                <a:rPr lang="en-US" sz="1400" dirty="0"/>
                <a:t>Distance to facility</a:t>
              </a:r>
            </a:p>
            <a:p>
              <a:pPr marL="285750" indent="-285750">
                <a:buFont typeface="Arial" panose="020B0604020202020204" pitchFamily="34" charset="0"/>
                <a:buChar char="•"/>
              </a:pPr>
              <a:r>
                <a:rPr lang="en-US" sz="1400" dirty="0"/>
                <a:t>Transport costs to facility</a:t>
              </a:r>
            </a:p>
            <a:p>
              <a:pPr marL="285750" indent="-285750">
                <a:buFont typeface="Arial" panose="020B0604020202020204" pitchFamily="34" charset="0"/>
                <a:buChar char="•"/>
              </a:pPr>
              <a:r>
                <a:rPr lang="en-US" sz="1400" dirty="0"/>
                <a:t>Transport modes</a:t>
              </a:r>
            </a:p>
            <a:p>
              <a:pPr marL="285750" indent="-285750">
                <a:buFont typeface="Arial" panose="020B0604020202020204" pitchFamily="34" charset="0"/>
                <a:buChar char="•"/>
              </a:pPr>
              <a:r>
                <a:rPr lang="en-US" sz="1400" dirty="0"/>
                <a:t>Time taken to facility</a:t>
              </a:r>
            </a:p>
          </p:txBody>
        </p:sp>
        <p:sp>
          <p:nvSpPr>
            <p:cNvPr id="14" name="Rectangle 13">
              <a:extLst>
                <a:ext uri="{FF2B5EF4-FFF2-40B4-BE49-F238E27FC236}">
                  <a16:creationId xmlns:a16="http://schemas.microsoft.com/office/drawing/2014/main" id="{421E1131-9220-455F-A43F-9ED83E20BFC4}"/>
                </a:ext>
              </a:extLst>
            </p:cNvPr>
            <p:cNvSpPr/>
            <p:nvPr/>
          </p:nvSpPr>
          <p:spPr>
            <a:xfrm>
              <a:off x="5778629" y="4581429"/>
              <a:ext cx="1350382" cy="2291704"/>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Questions asked</a:t>
              </a:r>
            </a:p>
            <a:p>
              <a:pPr marL="285750" indent="-285750">
                <a:buFont typeface="Arial" panose="020B0604020202020204" pitchFamily="34" charset="0"/>
                <a:buChar char="•"/>
              </a:pPr>
              <a:r>
                <a:rPr lang="en-US" sz="1400" dirty="0"/>
                <a:t>Distance to CARGS</a:t>
              </a:r>
            </a:p>
            <a:p>
              <a:pPr marL="285750" indent="-285750">
                <a:buFont typeface="Arial" panose="020B0604020202020204" pitchFamily="34" charset="0"/>
                <a:buChar char="•"/>
              </a:pPr>
              <a:r>
                <a:rPr lang="en-US" sz="1400" dirty="0"/>
                <a:t>Transport costs to CARGS</a:t>
              </a:r>
            </a:p>
            <a:p>
              <a:pPr marL="285750" indent="-285750">
                <a:buFont typeface="Arial" panose="020B0604020202020204" pitchFamily="34" charset="0"/>
                <a:buChar char="•"/>
              </a:pPr>
              <a:r>
                <a:rPr lang="en-US" sz="1400" dirty="0"/>
                <a:t>Time taken to CARGS</a:t>
              </a:r>
            </a:p>
          </p:txBody>
        </p:sp>
        <p:sp>
          <p:nvSpPr>
            <p:cNvPr id="15" name="Rectangle 14">
              <a:extLst>
                <a:ext uri="{FF2B5EF4-FFF2-40B4-BE49-F238E27FC236}">
                  <a16:creationId xmlns:a16="http://schemas.microsoft.com/office/drawing/2014/main" id="{6AF6E1D7-8BFC-4D89-8FCF-7CFFE64E58B8}"/>
                </a:ext>
              </a:extLst>
            </p:cNvPr>
            <p:cNvSpPr/>
            <p:nvPr/>
          </p:nvSpPr>
          <p:spPr>
            <a:xfrm>
              <a:off x="3704730" y="3883843"/>
              <a:ext cx="1630838" cy="603316"/>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Period: Community patients were visiting facility</a:t>
              </a:r>
            </a:p>
          </p:txBody>
        </p:sp>
        <p:sp>
          <p:nvSpPr>
            <p:cNvPr id="16" name="Rectangle 15">
              <a:extLst>
                <a:ext uri="{FF2B5EF4-FFF2-40B4-BE49-F238E27FC236}">
                  <a16:creationId xmlns:a16="http://schemas.microsoft.com/office/drawing/2014/main" id="{260CBD2D-87F2-4973-9E46-5AC8961AD8EA}"/>
                </a:ext>
              </a:extLst>
            </p:cNvPr>
            <p:cNvSpPr/>
            <p:nvPr/>
          </p:nvSpPr>
          <p:spPr>
            <a:xfrm>
              <a:off x="5778629" y="3864992"/>
              <a:ext cx="1319755" cy="593889"/>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Period: Community Expectations</a:t>
              </a:r>
            </a:p>
          </p:txBody>
        </p:sp>
        <p:cxnSp>
          <p:nvCxnSpPr>
            <p:cNvPr id="17" name="Straight Arrow Connector 16">
              <a:extLst>
                <a:ext uri="{FF2B5EF4-FFF2-40B4-BE49-F238E27FC236}">
                  <a16:creationId xmlns:a16="http://schemas.microsoft.com/office/drawing/2014/main" id="{CBDE60B0-F47D-4D37-8185-1AB7686DE4E9}"/>
                </a:ext>
              </a:extLst>
            </p:cNvPr>
            <p:cNvCxnSpPr>
              <a:cxnSpLocks/>
              <a:stCxn id="9" idx="3"/>
            </p:cNvCxnSpPr>
            <p:nvPr/>
          </p:nvCxnSpPr>
          <p:spPr>
            <a:xfrm>
              <a:off x="2954544" y="5142247"/>
              <a:ext cx="7219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ED8DA76-3CBF-437B-B6F9-4E7A44FD3998}"/>
                </a:ext>
              </a:extLst>
            </p:cNvPr>
            <p:cNvCxnSpPr>
              <a:cxnSpLocks/>
            </p:cNvCxnSpPr>
            <p:nvPr/>
          </p:nvCxnSpPr>
          <p:spPr>
            <a:xfrm>
              <a:off x="5373273" y="4841039"/>
              <a:ext cx="3959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33A83EA-63C3-445E-940C-73E28D3D167C}"/>
                </a:ext>
              </a:extLst>
            </p:cNvPr>
            <p:cNvCxnSpPr>
              <a:cxnSpLocks/>
              <a:stCxn id="7" idx="0"/>
              <a:endCxn id="8" idx="1"/>
            </p:cNvCxnSpPr>
            <p:nvPr/>
          </p:nvCxnSpPr>
          <p:spPr>
            <a:xfrm flipV="1">
              <a:off x="699939" y="1803352"/>
              <a:ext cx="1092920" cy="13074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A264B58-8E0C-41AD-BA6F-DE380715A602}"/>
                </a:ext>
              </a:extLst>
            </p:cNvPr>
            <p:cNvCxnSpPr>
              <a:cxnSpLocks/>
              <a:stCxn id="7" idx="2"/>
            </p:cNvCxnSpPr>
            <p:nvPr/>
          </p:nvCxnSpPr>
          <p:spPr>
            <a:xfrm>
              <a:off x="699939" y="3817855"/>
              <a:ext cx="1162213" cy="1262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783256B-2AF8-44E9-980A-73706266D7F9}"/>
                </a:ext>
              </a:extLst>
            </p:cNvPr>
            <p:cNvCxnSpPr>
              <a:cxnSpLocks/>
            </p:cNvCxnSpPr>
            <p:nvPr/>
          </p:nvCxnSpPr>
          <p:spPr>
            <a:xfrm>
              <a:off x="2843949" y="1677324"/>
              <a:ext cx="8325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 name="Oval 1">
            <a:extLst>
              <a:ext uri="{FF2B5EF4-FFF2-40B4-BE49-F238E27FC236}">
                <a16:creationId xmlns:a16="http://schemas.microsoft.com/office/drawing/2014/main" id="{8E409C7F-00C2-4F69-8122-6212241E29BD}"/>
              </a:ext>
            </a:extLst>
          </p:cNvPr>
          <p:cNvSpPr/>
          <p:nvPr/>
        </p:nvSpPr>
        <p:spPr>
          <a:xfrm>
            <a:off x="4354807" y="3324840"/>
            <a:ext cx="1993572" cy="30382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AA9381D-54D6-4C0E-8EB4-A46D732D7DF4}"/>
              </a:ext>
            </a:extLst>
          </p:cNvPr>
          <p:cNvSpPr/>
          <p:nvPr/>
        </p:nvSpPr>
        <p:spPr>
          <a:xfrm>
            <a:off x="6786405" y="3359244"/>
            <a:ext cx="1808312" cy="3123094"/>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6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7FF71AC-7584-4908-A793-EEA00A481068}"/>
              </a:ext>
            </a:extLst>
          </p:cNvPr>
          <p:cNvGraphicFramePr>
            <a:graphicFrameLocks noGrp="1"/>
          </p:cNvGraphicFramePr>
          <p:nvPr>
            <p:extLst>
              <p:ext uri="{D42A27DB-BD31-4B8C-83A1-F6EECF244321}">
                <p14:modId xmlns:p14="http://schemas.microsoft.com/office/powerpoint/2010/main" val="4125059275"/>
              </p:ext>
            </p:extLst>
          </p:nvPr>
        </p:nvGraphicFramePr>
        <p:xfrm>
          <a:off x="202019" y="1573618"/>
          <a:ext cx="8867553" cy="5323014"/>
        </p:xfrm>
        <a:graphic>
          <a:graphicData uri="http://schemas.openxmlformats.org/drawingml/2006/table">
            <a:tbl>
              <a:tblPr firstRow="1" bandRow="1">
                <a:tableStyleId>{21E4AEA4-8DFA-4A89-87EB-49C32662AFE0}</a:tableStyleId>
              </a:tblPr>
              <a:tblGrid>
                <a:gridCol w="2249826">
                  <a:extLst>
                    <a:ext uri="{9D8B030D-6E8A-4147-A177-3AD203B41FA5}">
                      <a16:colId xmlns:a16="http://schemas.microsoft.com/office/drawing/2014/main" val="3282053115"/>
                    </a:ext>
                  </a:extLst>
                </a:gridCol>
                <a:gridCol w="2205909">
                  <a:extLst>
                    <a:ext uri="{9D8B030D-6E8A-4147-A177-3AD203B41FA5}">
                      <a16:colId xmlns:a16="http://schemas.microsoft.com/office/drawing/2014/main" val="1636653517"/>
                    </a:ext>
                  </a:extLst>
                </a:gridCol>
                <a:gridCol w="2205909">
                  <a:extLst>
                    <a:ext uri="{9D8B030D-6E8A-4147-A177-3AD203B41FA5}">
                      <a16:colId xmlns:a16="http://schemas.microsoft.com/office/drawing/2014/main" val="1247156087"/>
                    </a:ext>
                  </a:extLst>
                </a:gridCol>
                <a:gridCol w="2205909">
                  <a:extLst>
                    <a:ext uri="{9D8B030D-6E8A-4147-A177-3AD203B41FA5}">
                      <a16:colId xmlns:a16="http://schemas.microsoft.com/office/drawing/2014/main" val="2257593263"/>
                    </a:ext>
                  </a:extLst>
                </a:gridCol>
              </a:tblGrid>
              <a:tr h="891540">
                <a:tc>
                  <a:txBody>
                    <a:bodyPr/>
                    <a:lstStyle/>
                    <a:p>
                      <a:endParaRPr lang="en-US" sz="1400" dirty="0">
                        <a:latin typeface="Raleway" panose="020B0503030101060003"/>
                      </a:endParaRPr>
                    </a:p>
                  </a:txBody>
                  <a:tcPr marL="68580" marR="68580" marT="34290" marB="34290"/>
                </a:tc>
                <a:tc>
                  <a:txBody>
                    <a:bodyPr/>
                    <a:lstStyle/>
                    <a:p>
                      <a:pPr algn="ctr"/>
                      <a:r>
                        <a:rPr lang="en-ZA" sz="1800" dirty="0">
                          <a:effectLst/>
                          <a:latin typeface="Raleway" panose="020B0503030101060003"/>
                        </a:rPr>
                        <a:t>Clinics/Facility Arm</a:t>
                      </a:r>
                      <a:endParaRPr lang="en-US" sz="1800" dirty="0">
                        <a:effectLst/>
                        <a:latin typeface="Raleway" panose="020B0503030101060003"/>
                      </a:endParaRPr>
                    </a:p>
                  </a:txBody>
                  <a:tcPr marL="68580" marR="68580" marT="34290" marB="34290"/>
                </a:tc>
                <a:tc>
                  <a:txBody>
                    <a:bodyPr/>
                    <a:lstStyle/>
                    <a:p>
                      <a:pPr algn="ctr"/>
                      <a:r>
                        <a:rPr lang="en-ZA" sz="1800" dirty="0">
                          <a:effectLst/>
                          <a:latin typeface="Raleway" panose="020B0503030101060003"/>
                        </a:rPr>
                        <a:t>CARGS/ Community Arm</a:t>
                      </a:r>
                      <a:endParaRPr lang="en-US" sz="1800" dirty="0">
                        <a:effectLst/>
                        <a:latin typeface="Raleway" panose="020B0503030101060003"/>
                      </a:endParaRPr>
                    </a:p>
                  </a:txBody>
                  <a:tcPr marL="68580" marR="68580" marT="34290" marB="34290"/>
                </a:tc>
                <a:tc>
                  <a:txBody>
                    <a:bodyPr/>
                    <a:lstStyle/>
                    <a:p>
                      <a:pPr algn="ctr"/>
                      <a:r>
                        <a:rPr lang="en-ZA" sz="1800" dirty="0">
                          <a:effectLst/>
                          <a:latin typeface="Raleway" panose="020B0503030101060003"/>
                        </a:rPr>
                        <a:t>CARGS Expectations</a:t>
                      </a:r>
                      <a:endParaRPr lang="en-US" sz="1800" dirty="0">
                        <a:effectLst/>
                        <a:latin typeface="Raleway" panose="020B0503030101060003"/>
                      </a:endParaRPr>
                    </a:p>
                    <a:p>
                      <a:pPr algn="ctr"/>
                      <a:r>
                        <a:rPr lang="en-ZA" sz="1800" dirty="0">
                          <a:effectLst/>
                          <a:latin typeface="Raleway" panose="020B0503030101060003"/>
                        </a:rPr>
                        <a:t> </a:t>
                      </a:r>
                      <a:endParaRPr lang="en-US" sz="1800" dirty="0">
                        <a:latin typeface="Raleway" panose="020B0503030101060003"/>
                      </a:endParaRPr>
                    </a:p>
                  </a:txBody>
                  <a:tcPr marL="68580" marR="68580" marT="34290" marB="34290"/>
                </a:tc>
                <a:extLst>
                  <a:ext uri="{0D108BD9-81ED-4DB2-BD59-A6C34878D82A}">
                    <a16:rowId xmlns:a16="http://schemas.microsoft.com/office/drawing/2014/main" val="3031285634"/>
                  </a:ext>
                </a:extLst>
              </a:tr>
              <a:tr h="1173988">
                <a:tc>
                  <a:txBody>
                    <a:bodyPr/>
                    <a:lstStyle/>
                    <a:p>
                      <a:pPr marL="0" marR="0">
                        <a:lnSpc>
                          <a:spcPct val="107000"/>
                        </a:lnSpc>
                        <a:spcBef>
                          <a:spcPts val="0"/>
                        </a:spcBef>
                        <a:spcAft>
                          <a:spcPts val="0"/>
                        </a:spcAft>
                      </a:pPr>
                      <a:r>
                        <a:rPr lang="en-ZA" sz="1800" b="0" dirty="0">
                          <a:effectLst/>
                          <a:latin typeface="Raleway" panose="020B0503030101060003"/>
                        </a:rPr>
                        <a:t>Average distance (Km) travelled to the clinic by patients</a:t>
                      </a:r>
                      <a:endParaRPr lang="en-US" sz="1800" b="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b="0" dirty="0">
                          <a:effectLst/>
                          <a:latin typeface="Raleway" panose="020B0503030101060003"/>
                        </a:rPr>
                        <a:t>9km</a:t>
                      </a:r>
                      <a:endParaRPr lang="en-US" sz="1600" b="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nchor="ctr"/>
                </a:tc>
                <a:tc>
                  <a:txBody>
                    <a:bodyPr/>
                    <a:lstStyle/>
                    <a:p>
                      <a:pPr marL="0" marR="0" algn="ctr">
                        <a:lnSpc>
                          <a:spcPct val="107000"/>
                        </a:lnSpc>
                        <a:spcBef>
                          <a:spcPts val="0"/>
                        </a:spcBef>
                        <a:spcAft>
                          <a:spcPts val="0"/>
                        </a:spcAft>
                      </a:pPr>
                      <a:r>
                        <a:rPr lang="en-ZA" sz="1800" b="0" dirty="0">
                          <a:effectLst/>
                          <a:latin typeface="Raleway" panose="020B0503030101060003"/>
                        </a:rPr>
                        <a:t>7 km</a:t>
                      </a:r>
                      <a:endParaRPr lang="en-US" sz="1600" b="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nchor="ctr"/>
                </a:tc>
                <a:tc>
                  <a:txBody>
                    <a:bodyPr/>
                    <a:lstStyle/>
                    <a:p>
                      <a:pPr marL="0" marR="0" algn="ctr">
                        <a:lnSpc>
                          <a:spcPct val="107000"/>
                        </a:lnSpc>
                        <a:spcBef>
                          <a:spcPts val="0"/>
                        </a:spcBef>
                        <a:spcAft>
                          <a:spcPts val="0"/>
                        </a:spcAft>
                      </a:pPr>
                      <a:r>
                        <a:rPr lang="en-ZA" sz="1800" b="1" dirty="0">
                          <a:effectLst/>
                          <a:latin typeface="Raleway" panose="020B0503030101060003"/>
                        </a:rPr>
                        <a:t>Distance to pick up place</a:t>
                      </a:r>
                      <a:endParaRPr lang="en-US" sz="1800" b="1" dirty="0">
                        <a:effectLst/>
                        <a:latin typeface="Raleway" panose="020B0503030101060003"/>
                      </a:endParaRPr>
                    </a:p>
                    <a:p>
                      <a:pPr marL="0" marR="0" algn="ctr">
                        <a:lnSpc>
                          <a:spcPct val="107000"/>
                        </a:lnSpc>
                        <a:spcBef>
                          <a:spcPts val="0"/>
                        </a:spcBef>
                        <a:spcAft>
                          <a:spcPts val="0"/>
                        </a:spcAft>
                      </a:pPr>
                      <a:r>
                        <a:rPr lang="en-ZA" sz="1800" b="0" dirty="0">
                          <a:effectLst/>
                          <a:latin typeface="Raleway" panose="020B0503030101060003"/>
                        </a:rPr>
                        <a:t>0.9Km</a:t>
                      </a:r>
                      <a:endParaRPr lang="en-US" sz="1600" b="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nchor="ctr"/>
                </a:tc>
                <a:extLst>
                  <a:ext uri="{0D108BD9-81ED-4DB2-BD59-A6C34878D82A}">
                    <a16:rowId xmlns:a16="http://schemas.microsoft.com/office/drawing/2014/main" val="875410475"/>
                  </a:ext>
                </a:extLst>
              </a:tr>
              <a:tr h="850802">
                <a:tc gridSpan="3">
                  <a:txBody>
                    <a:bodyPr/>
                    <a:lstStyle/>
                    <a:p>
                      <a:pPr algn="ctr"/>
                      <a:r>
                        <a:rPr lang="en-US" sz="1800" b="1" dirty="0">
                          <a:latin typeface="Raleway" panose="020B0503030101060003"/>
                        </a:rPr>
                        <a:t>TIME TAKEN TO GET TO THE FACILITY FOR A PICK-UP</a:t>
                      </a:r>
                    </a:p>
                  </a:txBody>
                  <a:tcPr marL="68580" marR="68580" marT="34290" marB="34290" anchor="ctr"/>
                </a:tc>
                <a:tc hMerge="1">
                  <a:txBody>
                    <a:bodyPr/>
                    <a:lstStyle/>
                    <a:p>
                      <a:endParaRPr lang="en-US"/>
                    </a:p>
                  </a:txBody>
                  <a:tcPr/>
                </a:tc>
                <a:tc hMerge="1">
                  <a:txBody>
                    <a:bodyPr/>
                    <a:lstStyle/>
                    <a:p>
                      <a:endParaRPr lang="en-US" dirty="0"/>
                    </a:p>
                  </a:txBody>
                  <a:tcPr/>
                </a:tc>
                <a:tc>
                  <a:txBody>
                    <a:bodyPr/>
                    <a:lstStyle/>
                    <a:p>
                      <a:r>
                        <a:rPr lang="en-US" sz="1600" dirty="0">
                          <a:latin typeface="Raleway" panose="020B0503030101060003"/>
                        </a:rPr>
                        <a:t>EXPECTED TIME  TO CUMMUNITY PICK UP PLACE</a:t>
                      </a:r>
                    </a:p>
                  </a:txBody>
                  <a:tcPr marL="68580" marR="68580" marT="34290" marB="34290"/>
                </a:tc>
                <a:extLst>
                  <a:ext uri="{0D108BD9-81ED-4DB2-BD59-A6C34878D82A}">
                    <a16:rowId xmlns:a16="http://schemas.microsoft.com/office/drawing/2014/main" val="134203431"/>
                  </a:ext>
                </a:extLst>
              </a:tr>
              <a:tr h="343812">
                <a:tc>
                  <a:txBody>
                    <a:bodyPr/>
                    <a:lstStyle/>
                    <a:p>
                      <a:pPr marL="0" marR="0">
                        <a:lnSpc>
                          <a:spcPct val="107000"/>
                        </a:lnSpc>
                        <a:spcBef>
                          <a:spcPts val="0"/>
                        </a:spcBef>
                        <a:spcAft>
                          <a:spcPts val="0"/>
                        </a:spcAft>
                      </a:pPr>
                      <a:r>
                        <a:rPr lang="en-ZA" sz="1800" dirty="0">
                          <a:solidFill>
                            <a:schemeClr val="tx1"/>
                          </a:solidFill>
                          <a:effectLst/>
                          <a:latin typeface="Raleway" panose="020B0503030101060003"/>
                          <a:ea typeface="Calibri" panose="020F0502020204030204" pitchFamily="34" charset="0"/>
                          <a:cs typeface="Cordia New" panose="020B0304020202020204" pitchFamily="34" charset="-34"/>
                        </a:rPr>
                        <a:t>&lt; 30 min</a:t>
                      </a:r>
                      <a:endParaRPr lang="en-US" sz="180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b="0" dirty="0">
                          <a:solidFill>
                            <a:schemeClr val="tx1"/>
                          </a:solidFill>
                          <a:effectLst/>
                          <a:latin typeface="Raleway" panose="020B0503030101060003"/>
                          <a:ea typeface="Calibri" panose="020F0502020204030204" pitchFamily="34" charset="0"/>
                          <a:cs typeface="Cordia New" panose="020B0304020202020204" pitchFamily="34" charset="-34"/>
                        </a:rPr>
                        <a:t>0</a:t>
                      </a:r>
                      <a:endParaRPr lang="en-US" sz="1600" b="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b="0" dirty="0">
                          <a:solidFill>
                            <a:schemeClr val="tx1"/>
                          </a:solidFill>
                          <a:effectLst/>
                          <a:latin typeface="Raleway" panose="020B0503030101060003"/>
                          <a:ea typeface="Calibri" panose="020F0502020204030204" pitchFamily="34" charset="0"/>
                          <a:cs typeface="Cordia New" panose="020B0304020202020204" pitchFamily="34" charset="-34"/>
                        </a:rPr>
                        <a:t>0</a:t>
                      </a:r>
                      <a:endParaRPr lang="en-US" sz="1600" b="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b="0" dirty="0">
                          <a:solidFill>
                            <a:schemeClr val="tx1"/>
                          </a:solidFill>
                          <a:effectLst/>
                          <a:latin typeface="Raleway" panose="020B0503030101060003"/>
                          <a:ea typeface="Calibri" panose="020F0502020204030204" pitchFamily="34" charset="0"/>
                          <a:cs typeface="Cordia New" panose="020B0304020202020204" pitchFamily="34" charset="-34"/>
                        </a:rPr>
                        <a:t>285 (67%)</a:t>
                      </a:r>
                      <a:endParaRPr lang="en-US" sz="1600" b="0" dirty="0">
                        <a:solidFill>
                          <a:schemeClr val="tx1"/>
                        </a:solidFill>
                        <a:effectLst/>
                        <a:latin typeface="Raleway" panose="020B0503030101060003"/>
                        <a:ea typeface="Calibri" panose="020F0502020204030204" pitchFamily="34" charset="0"/>
                        <a:cs typeface="Cordia New" panose="020B0304020202020204" pitchFamily="34" charset="-34"/>
                      </a:endParaRPr>
                    </a:p>
                  </a:txBody>
                  <a:tcPr marL="51435" marR="51435" marT="0" marB="0"/>
                </a:tc>
                <a:extLst>
                  <a:ext uri="{0D108BD9-81ED-4DB2-BD59-A6C34878D82A}">
                    <a16:rowId xmlns:a16="http://schemas.microsoft.com/office/drawing/2014/main" val="3538699456"/>
                  </a:ext>
                </a:extLst>
              </a:tr>
              <a:tr h="343812">
                <a:tc>
                  <a:txBody>
                    <a:bodyPr/>
                    <a:lstStyle/>
                    <a:p>
                      <a:pPr marL="0" marR="0">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30min-1hr</a:t>
                      </a:r>
                      <a:endParaRPr lang="en-US" sz="18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193 (58%)</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201 (48%)</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19 (5%)</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extLst>
                  <a:ext uri="{0D108BD9-81ED-4DB2-BD59-A6C34878D82A}">
                    <a16:rowId xmlns:a16="http://schemas.microsoft.com/office/drawing/2014/main" val="616359107"/>
                  </a:ext>
                </a:extLst>
              </a:tr>
              <a:tr h="343812">
                <a:tc>
                  <a:txBody>
                    <a:bodyPr/>
                    <a:lstStyle/>
                    <a:p>
                      <a:pPr marL="0" marR="0">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1hr-2hrs</a:t>
                      </a:r>
                      <a:endParaRPr lang="en-US" sz="18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75 (23%)</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98 (24%)</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4 (1%)</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extLst>
                  <a:ext uri="{0D108BD9-81ED-4DB2-BD59-A6C34878D82A}">
                    <a16:rowId xmlns:a16="http://schemas.microsoft.com/office/drawing/2014/main" val="3008841280"/>
                  </a:ext>
                </a:extLst>
              </a:tr>
              <a:tr h="343812">
                <a:tc>
                  <a:txBody>
                    <a:bodyPr/>
                    <a:lstStyle/>
                    <a:p>
                      <a:pPr marL="0" marR="0">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2hrs-3hrs</a:t>
                      </a:r>
                      <a:endParaRPr lang="en-US" sz="18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61 (18%)</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96 (23%)</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1 (.2%)</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extLst>
                  <a:ext uri="{0D108BD9-81ED-4DB2-BD59-A6C34878D82A}">
                    <a16:rowId xmlns:a16="http://schemas.microsoft.com/office/drawing/2014/main" val="324224175"/>
                  </a:ext>
                </a:extLst>
              </a:tr>
              <a:tr h="343812">
                <a:tc>
                  <a:txBody>
                    <a:bodyPr/>
                    <a:lstStyle/>
                    <a:p>
                      <a:pPr marL="0" marR="0">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&gt;3hrs</a:t>
                      </a:r>
                      <a:endParaRPr lang="en-US" sz="18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2 (1%)</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21 (5%)</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 </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extLst>
                  <a:ext uri="{0D108BD9-81ED-4DB2-BD59-A6C34878D82A}">
                    <a16:rowId xmlns:a16="http://schemas.microsoft.com/office/drawing/2014/main" val="1773404194"/>
                  </a:ext>
                </a:extLst>
              </a:tr>
              <a:tr h="343812">
                <a:tc>
                  <a:txBody>
                    <a:bodyPr/>
                    <a:lstStyle/>
                    <a:p>
                      <a:pPr marL="0" marR="0">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Missing information</a:t>
                      </a:r>
                      <a:endParaRPr lang="en-US" sz="18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dirty="0">
                          <a:effectLst/>
                          <a:latin typeface="Raleway" panose="020B0503030101060003"/>
                          <a:ea typeface="Calibri" panose="020F0502020204030204" pitchFamily="34" charset="0"/>
                          <a:cs typeface="Cordia New" panose="020B0304020202020204" pitchFamily="34" charset="-34"/>
                        </a:rPr>
                        <a:t>107 (26%)</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extLst>
                  <a:ext uri="{0D108BD9-81ED-4DB2-BD59-A6C34878D82A}">
                    <a16:rowId xmlns:a16="http://schemas.microsoft.com/office/drawing/2014/main" val="3224374618"/>
                  </a:ext>
                </a:extLst>
              </a:tr>
              <a:tr h="343812">
                <a:tc>
                  <a:txBody>
                    <a:bodyPr/>
                    <a:lstStyle/>
                    <a:p>
                      <a:pPr marL="0" marR="0">
                        <a:lnSpc>
                          <a:spcPct val="107000"/>
                        </a:lnSpc>
                        <a:spcBef>
                          <a:spcPts val="0"/>
                        </a:spcBef>
                        <a:spcAft>
                          <a:spcPts val="0"/>
                        </a:spcAft>
                      </a:pPr>
                      <a:r>
                        <a:rPr lang="en-ZA" sz="1800" b="1" dirty="0">
                          <a:effectLst/>
                          <a:latin typeface="Raleway" panose="020B0503030101060003"/>
                          <a:ea typeface="Calibri" panose="020F0502020204030204" pitchFamily="34" charset="0"/>
                          <a:cs typeface="Cordia New" panose="020B0304020202020204" pitchFamily="34" charset="-34"/>
                        </a:rPr>
                        <a:t>Total Respondents</a:t>
                      </a:r>
                      <a:endParaRPr lang="en-US" sz="1800" b="1"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b="1" dirty="0">
                          <a:effectLst/>
                          <a:latin typeface="Raleway" panose="020B0503030101060003"/>
                          <a:ea typeface="Calibri" panose="020F0502020204030204" pitchFamily="34" charset="0"/>
                          <a:cs typeface="Cordia New" panose="020B0304020202020204" pitchFamily="34" charset="-34"/>
                        </a:rPr>
                        <a:t>331</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b="1" dirty="0">
                          <a:effectLst/>
                          <a:latin typeface="Raleway" panose="020B0503030101060003"/>
                          <a:ea typeface="Calibri" panose="020F0502020204030204" pitchFamily="34" charset="0"/>
                          <a:cs typeface="Cordia New" panose="020B0304020202020204" pitchFamily="34" charset="-34"/>
                        </a:rPr>
                        <a:t>416</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tc>
                  <a:txBody>
                    <a:bodyPr/>
                    <a:lstStyle/>
                    <a:p>
                      <a:pPr marL="0" marR="0" algn="ctr">
                        <a:lnSpc>
                          <a:spcPct val="107000"/>
                        </a:lnSpc>
                        <a:spcBef>
                          <a:spcPts val="0"/>
                        </a:spcBef>
                        <a:spcAft>
                          <a:spcPts val="0"/>
                        </a:spcAft>
                      </a:pPr>
                      <a:r>
                        <a:rPr lang="en-ZA" sz="1800" b="1" dirty="0">
                          <a:effectLst/>
                          <a:latin typeface="Raleway" panose="020B0503030101060003"/>
                          <a:ea typeface="Calibri" panose="020F0502020204030204" pitchFamily="34" charset="0"/>
                          <a:cs typeface="Cordia New" panose="020B0304020202020204" pitchFamily="34" charset="-34"/>
                        </a:rPr>
                        <a:t>416</a:t>
                      </a:r>
                      <a:endParaRPr lang="en-US" sz="1600" dirty="0">
                        <a:effectLst/>
                        <a:latin typeface="Raleway" panose="020B0503030101060003"/>
                        <a:ea typeface="Calibri" panose="020F0502020204030204" pitchFamily="34" charset="0"/>
                        <a:cs typeface="Cordia New" panose="020B0304020202020204" pitchFamily="34" charset="-34"/>
                      </a:endParaRPr>
                    </a:p>
                  </a:txBody>
                  <a:tcPr marL="51435" marR="51435" marT="0" marB="0"/>
                </a:tc>
                <a:extLst>
                  <a:ext uri="{0D108BD9-81ED-4DB2-BD59-A6C34878D82A}">
                    <a16:rowId xmlns:a16="http://schemas.microsoft.com/office/drawing/2014/main" val="2847475548"/>
                  </a:ext>
                </a:extLst>
              </a:tr>
            </a:tbl>
          </a:graphicData>
        </a:graphic>
      </p:graphicFrame>
      <p:sp>
        <p:nvSpPr>
          <p:cNvPr id="4" name="Title 3">
            <a:extLst>
              <a:ext uri="{FF2B5EF4-FFF2-40B4-BE49-F238E27FC236}">
                <a16:creationId xmlns:a16="http://schemas.microsoft.com/office/drawing/2014/main" id="{1845115A-9810-4948-B1E6-D87C2C5A1E24}"/>
              </a:ext>
            </a:extLst>
          </p:cNvPr>
          <p:cNvSpPr>
            <a:spLocks noGrp="1"/>
          </p:cNvSpPr>
          <p:nvPr>
            <p:ph type="title"/>
          </p:nvPr>
        </p:nvSpPr>
        <p:spPr/>
        <p:txBody>
          <a:bodyPr>
            <a:normAutofit fontScale="90000"/>
          </a:bodyPr>
          <a:lstStyle/>
          <a:p>
            <a:r>
              <a:rPr lang="en-US" sz="3600" dirty="0"/>
              <a:t>RESULTS: DISTANCE &amp; TIME TAKEN TO FACILITY vs COMMUNITY</a:t>
            </a:r>
          </a:p>
        </p:txBody>
      </p:sp>
      <p:grpSp>
        <p:nvGrpSpPr>
          <p:cNvPr id="3" name="Group 2">
            <a:extLst>
              <a:ext uri="{FF2B5EF4-FFF2-40B4-BE49-F238E27FC236}">
                <a16:creationId xmlns:a16="http://schemas.microsoft.com/office/drawing/2014/main" id="{F7ECB798-72F0-41D4-B9CE-4589420BF340}"/>
              </a:ext>
            </a:extLst>
          </p:cNvPr>
          <p:cNvGrpSpPr/>
          <p:nvPr/>
        </p:nvGrpSpPr>
        <p:grpSpPr>
          <a:xfrm>
            <a:off x="5298810" y="2498654"/>
            <a:ext cx="3280570" cy="2365650"/>
            <a:chOff x="5298810" y="2498654"/>
            <a:chExt cx="3280570" cy="2365650"/>
          </a:xfrm>
        </p:grpSpPr>
        <p:sp>
          <p:nvSpPr>
            <p:cNvPr id="6" name="Rectangle: Rounded Corners 5">
              <a:extLst>
                <a:ext uri="{FF2B5EF4-FFF2-40B4-BE49-F238E27FC236}">
                  <a16:creationId xmlns:a16="http://schemas.microsoft.com/office/drawing/2014/main" id="{A5113574-404D-4091-B91C-A8D3EEFCD464}"/>
                </a:ext>
              </a:extLst>
            </p:cNvPr>
            <p:cNvSpPr/>
            <p:nvPr/>
          </p:nvSpPr>
          <p:spPr>
            <a:xfrm>
              <a:off x="5298810" y="2498654"/>
              <a:ext cx="914400" cy="9144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24C4986-70F3-485C-96C0-D1E9DFC1DEA8}"/>
                </a:ext>
              </a:extLst>
            </p:cNvPr>
            <p:cNvSpPr/>
            <p:nvPr/>
          </p:nvSpPr>
          <p:spPr>
            <a:xfrm>
              <a:off x="7474687" y="2647505"/>
              <a:ext cx="914400" cy="9144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09C353-9B5C-4C20-8124-07967C7D07F6}"/>
                </a:ext>
              </a:extLst>
            </p:cNvPr>
            <p:cNvSpPr/>
            <p:nvPr/>
          </p:nvSpPr>
          <p:spPr>
            <a:xfrm>
              <a:off x="5486400" y="4178840"/>
              <a:ext cx="539220" cy="685464"/>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5E50C9-0A4C-4392-9AF1-051B37C3095D}"/>
                </a:ext>
              </a:extLst>
            </p:cNvPr>
            <p:cNvSpPr/>
            <p:nvPr/>
          </p:nvSpPr>
          <p:spPr>
            <a:xfrm>
              <a:off x="7284394" y="4342118"/>
              <a:ext cx="1294986" cy="449943"/>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717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C74360-E8C9-4406-9D60-E08855F43E04}"/>
              </a:ext>
            </a:extLst>
          </p:cNvPr>
          <p:cNvGraphicFramePr>
            <a:graphicFrameLocks/>
          </p:cNvGraphicFramePr>
          <p:nvPr>
            <p:extLst>
              <p:ext uri="{D42A27DB-BD31-4B8C-83A1-F6EECF244321}">
                <p14:modId xmlns:p14="http://schemas.microsoft.com/office/powerpoint/2010/main" val="2433820452"/>
              </p:ext>
            </p:extLst>
          </p:nvPr>
        </p:nvGraphicFramePr>
        <p:xfrm>
          <a:off x="0" y="237628"/>
          <a:ext cx="9044763" cy="6262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39280"/>
      </p:ext>
    </p:extLst>
  </p:cSld>
  <p:clrMapOvr>
    <a:masterClrMapping/>
  </p:clrMapOvr>
  <p:transition/>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AIDS2016_template</Template>
  <TotalTime>21343</TotalTime>
  <Words>1150</Words>
  <Application>Microsoft Office PowerPoint</Application>
  <PresentationFormat>On-screen Show (4:3)</PresentationFormat>
  <Paragraphs>190</Paragraphs>
  <Slides>16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Cordia New</vt:lpstr>
      <vt:lpstr>Montserrat Light</vt:lpstr>
      <vt:lpstr>Raleway</vt:lpstr>
      <vt:lpstr>Roboto</vt:lpstr>
      <vt:lpstr>Times New Roman</vt:lpstr>
      <vt:lpstr>Wingdings</vt:lpstr>
      <vt:lpstr>AIDS 2016_Template</vt:lpstr>
      <vt:lpstr>PowerPoint Presentation</vt:lpstr>
      <vt:lpstr>Patient Costs of Accessing Care at Health Facilities vs Community Based ART Delivery in Zimbabwe</vt:lpstr>
      <vt:lpstr>OUTLINE</vt:lpstr>
      <vt:lpstr>BACKGROUND</vt:lpstr>
      <vt:lpstr>METHODS</vt:lpstr>
      <vt:lpstr>METHODS (continued)</vt:lpstr>
      <vt:lpstr>SUB-ANALYSIS DESIGN &amp; METHODS</vt:lpstr>
      <vt:lpstr>RESULTS: DISTANCE &amp; TIME TAKEN TO FACILITY vs COMMUNITY</vt:lpstr>
      <vt:lpstr>PowerPoint Presentation</vt:lpstr>
      <vt:lpstr>PowerPoint Presentation</vt:lpstr>
      <vt:lpstr>PowerPoint Presentation</vt:lpstr>
      <vt:lpstr>CONCLUSIONS</vt:lpstr>
      <vt:lpstr>LIMITATIONS</vt:lpstr>
      <vt:lpstr>THANK YOU!!</vt:lpstr>
      <vt:lpstr>REFERENCES</vt:lpstr>
      <vt:lpstr>Disclaimer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Frank Chirowa</cp:lastModifiedBy>
  <cp:revision>159</cp:revision>
  <cp:lastPrinted>2017-01-16T15:31:13Z</cp:lastPrinted>
  <dcterms:created xsi:type="dcterms:W3CDTF">2017-01-13T09:09:35Z</dcterms:created>
  <dcterms:modified xsi:type="dcterms:W3CDTF">2018-07-26T13:55:01Z</dcterms:modified>
</cp:coreProperties>
</file>